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391" r:id="rId2"/>
    <p:sldId id="3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95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93" r:id="rId9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0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D99D3-B132-400B-B8DA-055A507D72D7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388A1-931F-42A3-A494-F12C2BB9B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0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388A1-931F-42A3-A494-F12C2BB9BF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52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47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1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12191481" y="0"/>
                </a:moveTo>
                <a:lnTo>
                  <a:pt x="295280" y="0"/>
                </a:lnTo>
                <a:lnTo>
                  <a:pt x="0" y="685800"/>
                </a:lnTo>
                <a:lnTo>
                  <a:pt x="11896201" y="685800"/>
                </a:lnTo>
                <a:lnTo>
                  <a:pt x="12191481" y="0"/>
                </a:lnTo>
                <a:close/>
              </a:path>
            </a:pathLst>
          </a:custGeom>
          <a:solidFill>
            <a:srgbClr val="C816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p.weixin.qq.com/s/vMBq-S-NPwNXhh4XlVSJiA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bilibili.com/video/BV1zV4y1R7B4/?vd_source=89d0bbc7a0e62ff88842d9bd62600f69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6">
            <a:extLst>
              <a:ext uri="{FF2B5EF4-FFF2-40B4-BE49-F238E27FC236}">
                <a16:creationId xmlns:a16="http://schemas.microsoft.com/office/drawing/2014/main" id="{FB0207F6-3C0D-7D88-6483-13B9ABD54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990600"/>
            <a:ext cx="77724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深度学习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428D0-6CE0-9734-AC82-D2C72E6F1125}"/>
              </a:ext>
            </a:extLst>
          </p:cNvPr>
          <p:cNvSpPr txBox="1"/>
          <p:nvPr/>
        </p:nvSpPr>
        <p:spPr>
          <a:xfrm>
            <a:off x="9221002" y="4928135"/>
            <a:ext cx="247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汤达荣</a:t>
            </a:r>
            <a:endParaRPr lang="en-US" altLang="zh-CN" dirty="0"/>
          </a:p>
          <a:p>
            <a:pPr algn="ctr"/>
            <a:fld id="{AD4928D6-93D8-44FA-B40A-547F688EEC26}" type="datetime1">
              <a:rPr lang="zh-CN" altLang="zh-CN" smtClean="0"/>
              <a:pPr algn="ctr"/>
              <a:t>2024/9/9</a:t>
            </a:fld>
            <a:endParaRPr lang="en-US" altLang="zh-CN" dirty="0"/>
          </a:p>
          <a:p>
            <a:pPr algn="ctr"/>
            <a:r>
              <a:rPr lang="en-US" altLang="zh-CN" dirty="0"/>
              <a:t>tdr1991@outlook.com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7A42CB-9F80-59FC-0071-C92842C454A4}"/>
              </a:ext>
            </a:extLst>
          </p:cNvPr>
          <p:cNvSpPr txBox="1"/>
          <p:nvPr/>
        </p:nvSpPr>
        <p:spPr>
          <a:xfrm>
            <a:off x="4255631" y="0"/>
            <a:ext cx="6165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/>
              <a:t>人工智能导论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神经元的数学模型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91" y="2344935"/>
            <a:ext cx="4636419" cy="23693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6558" y="909263"/>
            <a:ext cx="6670729" cy="5905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870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非线性激活函数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5971" y="2590641"/>
            <a:ext cx="7481145" cy="33494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54" y="3890152"/>
            <a:ext cx="2590800" cy="2006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3277" y="6287515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Microsoft YaHei"/>
                <a:cs typeface="Microsoft YaHei"/>
              </a:rPr>
              <a:t>阶跃函数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5969" y="6363715"/>
            <a:ext cx="246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Microsoft YaHei"/>
                <a:cs typeface="Microsoft YaHei"/>
              </a:rPr>
              <a:t>其他常用激活函数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836" y="825499"/>
            <a:ext cx="10998200" cy="1689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51200"/>
              </a:lnSpc>
              <a:spcBef>
                <a:spcPts val="135"/>
              </a:spcBef>
            </a:pPr>
            <a:r>
              <a:rPr sz="2400" b="1" dirty="0">
                <a:latin typeface="Microsoft YaHei"/>
                <a:cs typeface="Microsoft YaHei"/>
              </a:rPr>
              <a:t>激活函数</a:t>
            </a:r>
            <a:r>
              <a:rPr sz="2400" spc="-5" dirty="0">
                <a:latin typeface="Microsoft YaHei"/>
                <a:cs typeface="Microsoft YaHei"/>
              </a:rPr>
              <a:t>是一种非线性函数，作用是帮助神经网络解决非线性问题。类似于人神经元与神经元接触处，当上一个神经元产生足够大的电势差，电信号才能传输到下一</a:t>
            </a:r>
            <a:r>
              <a:rPr sz="2400" spc="-15" dirty="0">
                <a:latin typeface="Microsoft YaHei"/>
                <a:cs typeface="Microsoft YaHei"/>
              </a:rPr>
              <a:t>个神经元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870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非线性激活函数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816" y="1329912"/>
            <a:ext cx="3837104" cy="12335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02141" y="1924811"/>
            <a:ext cx="58102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latin typeface="Microsoft YaHei"/>
                <a:cs typeface="Microsoft YaHei"/>
              </a:rPr>
              <a:t>缺点：</a:t>
            </a:r>
            <a:r>
              <a:rPr sz="2000" b="1" dirty="0">
                <a:latin typeface="Microsoft YaHei"/>
                <a:cs typeface="Microsoft YaHei"/>
              </a:rPr>
              <a:t>梯度消失：</a:t>
            </a:r>
            <a:r>
              <a:rPr sz="2000" dirty="0">
                <a:latin typeface="Microsoft YaHei"/>
                <a:cs typeface="Microsoft YaHei"/>
              </a:rPr>
              <a:t>当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5" dirty="0">
                <a:latin typeface="Microsoft YaHei"/>
                <a:cs typeface="Microsoft YaHei"/>
              </a:rPr>
              <a:t>较大或较小时，</a:t>
            </a:r>
            <a:r>
              <a:rPr sz="2000" spc="-10" dirty="0">
                <a:latin typeface="Arial"/>
                <a:cs typeface="Arial"/>
              </a:rPr>
              <a:t>Sigmoid</a:t>
            </a:r>
            <a:r>
              <a:rPr sz="2000" spc="-15" dirty="0">
                <a:latin typeface="Microsoft YaHei"/>
                <a:cs typeface="Microsoft YaHei"/>
              </a:rPr>
              <a:t>函数 </a:t>
            </a:r>
            <a:r>
              <a:rPr sz="2000" spc="-50" dirty="0">
                <a:latin typeface="Arial"/>
                <a:cs typeface="Arial"/>
              </a:rPr>
              <a:t>/ </a:t>
            </a:r>
            <a:r>
              <a:rPr sz="2000" spc="-20" dirty="0">
                <a:latin typeface="Arial"/>
                <a:cs typeface="Arial"/>
              </a:rPr>
              <a:t>tanh</a:t>
            </a:r>
            <a:r>
              <a:rPr sz="2000" spc="-20" dirty="0">
                <a:latin typeface="Microsoft YaHei"/>
                <a:cs typeface="Microsoft YaHei"/>
              </a:rPr>
              <a:t>函数 变的十分平坦，梯度也会趋近于</a:t>
            </a:r>
            <a:r>
              <a:rPr sz="2000" spc="-10" dirty="0">
                <a:latin typeface="Arial"/>
                <a:cs typeface="Arial"/>
              </a:rPr>
              <a:t>0</a:t>
            </a:r>
            <a:r>
              <a:rPr sz="2000" spc="-20" dirty="0">
                <a:latin typeface="Microsoft YaHei"/>
                <a:cs typeface="Microsoft YaHei"/>
              </a:rPr>
              <a:t>，权重更</a:t>
            </a:r>
            <a:r>
              <a:rPr sz="2000" spc="-5" dirty="0">
                <a:latin typeface="Microsoft YaHei"/>
                <a:cs typeface="Microsoft YaHei"/>
              </a:rPr>
              <a:t>新很慢，神经网络就很难学到东西。</a:t>
            </a:r>
            <a:endParaRPr sz="2000" dirty="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165" y="3069313"/>
            <a:ext cx="3881145" cy="12593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1" y="4635422"/>
            <a:ext cx="4038890" cy="14321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02141" y="4716779"/>
            <a:ext cx="58674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latin typeface="Microsoft YaHei"/>
                <a:cs typeface="Microsoft YaHei"/>
              </a:rPr>
              <a:t>缺点：</a:t>
            </a:r>
            <a:r>
              <a:rPr sz="2000" b="1" spc="-5" dirty="0">
                <a:latin typeface="Microsoft YaHei"/>
                <a:cs typeface="Microsoft YaHei"/>
              </a:rPr>
              <a:t>如果前向传播值小于零，会出现梯度不更新：</a:t>
            </a:r>
            <a:r>
              <a:rPr sz="2000" dirty="0">
                <a:latin typeface="Microsoft YaHei"/>
                <a:cs typeface="Microsoft YaHei"/>
              </a:rPr>
              <a:t>如果前向传播值小于</a:t>
            </a:r>
            <a:r>
              <a:rPr sz="2000" spc="-10" dirty="0">
                <a:latin typeface="Arial"/>
                <a:cs typeface="Arial"/>
              </a:rPr>
              <a:t>0</a:t>
            </a:r>
            <a:r>
              <a:rPr sz="2000" spc="-10" dirty="0">
                <a:latin typeface="Microsoft YaHei"/>
                <a:cs typeface="Microsoft YaHei"/>
              </a:rPr>
              <a:t>，反向传播无法计算梯度，权</a:t>
            </a:r>
            <a:r>
              <a:rPr sz="2000" spc="-5" dirty="0">
                <a:latin typeface="Microsoft YaHei"/>
                <a:cs typeface="Microsoft YaHei"/>
              </a:rPr>
              <a:t>重无法更新，神经网络不能学习。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6188964"/>
            <a:ext cx="2774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Rectified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Linear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Unites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870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神经网络的结构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836" y="825499"/>
            <a:ext cx="10795635" cy="448818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前馈型神经网络：</a:t>
            </a:r>
            <a:r>
              <a:rPr sz="2400" dirty="0">
                <a:latin typeface="Microsoft YaHei"/>
                <a:cs typeface="Microsoft YaHei"/>
              </a:rPr>
              <a:t>各神经元接受前一层的输入，并输出给下一层，没有反馈。</a:t>
            </a:r>
            <a:r>
              <a:rPr sz="2400" spc="-25" dirty="0">
                <a:latin typeface="Arial"/>
                <a:cs typeface="Arial"/>
              </a:rPr>
              <a:t>BP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2400" spc="-5" dirty="0">
                <a:latin typeface="Microsoft YaHei"/>
                <a:cs typeface="Microsoft YaHei"/>
              </a:rPr>
              <a:t>神经网络、卷积神经网络都属于前馈型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2400">
              <a:latin typeface="Microsoft YaHei"/>
              <a:cs typeface="Microsoft YaHei"/>
            </a:endParaRPr>
          </a:p>
          <a:p>
            <a:pPr marL="12700" marR="5288280"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反馈型神经网络：</a:t>
            </a:r>
            <a:r>
              <a:rPr sz="2400" spc="-5" dirty="0">
                <a:latin typeface="Microsoft YaHei"/>
                <a:cs typeface="Microsoft YaHei"/>
              </a:rPr>
              <a:t>存在一些神经元的输出经过若干个神经元之后，再反馈到这些神经元的输入端。最典型的反馈神经网络是</a:t>
            </a:r>
            <a:r>
              <a:rPr sz="2400" spc="-50" dirty="0">
                <a:latin typeface="Microsoft YaHei"/>
                <a:cs typeface="Microsoft YaHei"/>
              </a:rPr>
              <a:t> </a:t>
            </a:r>
            <a:r>
              <a:rPr sz="2400" spc="-20" dirty="0">
                <a:latin typeface="Arial"/>
                <a:cs typeface="Arial"/>
              </a:rPr>
              <a:t>Hopfield</a:t>
            </a:r>
            <a:r>
              <a:rPr sz="2400" spc="-5" dirty="0">
                <a:latin typeface="Microsoft YaHei"/>
                <a:cs typeface="Microsoft YaHei"/>
              </a:rPr>
              <a:t>神经网络，是一种全互联神经网络，每个神经元都与其他神经元相连。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1468" y="2157821"/>
            <a:ext cx="4279054" cy="38517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35767" y="6250940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Hopfield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5" dirty="0">
                <a:latin typeface="Microsoft YaHei"/>
                <a:cs typeface="Microsoft YaHei"/>
              </a:rPr>
              <a:t>神经网络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836" y="1017523"/>
            <a:ext cx="925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BP</a:t>
            </a: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神经网络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Back-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propagation</a:t>
            </a:r>
            <a:r>
              <a:rPr sz="24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neural</a:t>
            </a:r>
            <a:r>
              <a:rPr sz="24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）：</a:t>
            </a:r>
            <a:r>
              <a:rPr sz="2400" spc="-10" dirty="0">
                <a:latin typeface="Microsoft YaHei"/>
                <a:cs typeface="Microsoft YaHei"/>
              </a:rPr>
              <a:t>多层前向网络</a:t>
            </a:r>
            <a:endParaRPr sz="2400" dirty="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661" y="1794320"/>
            <a:ext cx="8417533" cy="4390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836" y="1017523"/>
            <a:ext cx="334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前向过程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Feed-Forward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5648" y="1522079"/>
            <a:ext cx="8204454" cy="51249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836" y="1017523"/>
            <a:ext cx="334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前向过程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Feed-Forward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905001"/>
            <a:ext cx="10807698" cy="44703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836" y="1017523"/>
            <a:ext cx="334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前向过程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Feed-Forward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738" y="1460605"/>
            <a:ext cx="8631176" cy="53741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BP</a:t>
            </a:r>
            <a:r>
              <a:rPr spc="-15" dirty="0">
                <a:latin typeface="Microsoft YaHei"/>
                <a:cs typeface="Microsoft YaHei"/>
              </a:rPr>
              <a:t>神经网络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422" y="642145"/>
            <a:ext cx="11221720" cy="6128385"/>
            <a:chOff x="147422" y="642145"/>
            <a:chExt cx="11221720" cy="6128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22" y="2143299"/>
              <a:ext cx="7432949" cy="2642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5146" y="642145"/>
              <a:ext cx="3943438" cy="6127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BP</a:t>
            </a:r>
            <a:r>
              <a:rPr spc="-15" dirty="0">
                <a:latin typeface="Microsoft YaHei"/>
                <a:cs typeface="Microsoft YaHei"/>
              </a:rPr>
              <a:t>神经网络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00" y="914401"/>
            <a:ext cx="8890000" cy="5537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FF7ACE-C4B7-53CA-D174-AB52185A9566}"/>
              </a:ext>
            </a:extLst>
          </p:cNvPr>
          <p:cNvSpPr txBox="1"/>
          <p:nvPr/>
        </p:nvSpPr>
        <p:spPr>
          <a:xfrm>
            <a:off x="2819400" y="58028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https://mp.weixin.qq.com/s/vMBq-S-NPwNXhh4XlVSJiA</a:t>
            </a:r>
            <a:endParaRPr lang="zh-CN" altLang="en-US" dirty="0"/>
          </a:p>
        </p:txBody>
      </p:sp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3DAE559E-5EBE-4E7F-17E2-A45A42AD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37" y="1038225"/>
            <a:ext cx="5934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BP</a:t>
            </a:r>
            <a:r>
              <a:rPr spc="-15" dirty="0">
                <a:latin typeface="Microsoft YaHei"/>
                <a:cs typeface="Microsoft YaHei"/>
              </a:rPr>
              <a:t>神经网络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892" y="923846"/>
            <a:ext cx="8605175" cy="5684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108" y="919988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回归问题的损失函数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580" y="1502033"/>
            <a:ext cx="9225521" cy="51541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108" y="919988"/>
            <a:ext cx="307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多分类问题的损失函数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304" y="1575675"/>
            <a:ext cx="9372130" cy="50839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BP</a:t>
            </a:r>
            <a:r>
              <a:rPr spc="-15" dirty="0">
                <a:latin typeface="Microsoft YaHei"/>
                <a:cs typeface="Microsoft YaHei"/>
              </a:rPr>
              <a:t>神经网络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108" y="919988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梯度下降方程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288" y="1814953"/>
            <a:ext cx="3570792" cy="13633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91080" y="91998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算法流程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5788" y="1049277"/>
            <a:ext cx="4484875" cy="2978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4617" y="4316583"/>
            <a:ext cx="4832840" cy="23831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74676"/>
            <a:ext cx="5715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 err="1"/>
              <a:t>BP</a:t>
            </a:r>
            <a:r>
              <a:rPr spc="-10" dirty="0" err="1">
                <a:latin typeface="Microsoft YaHei"/>
                <a:cs typeface="Microsoft YaHei"/>
              </a:rPr>
              <a:t>神经网络</a:t>
            </a:r>
            <a:r>
              <a:rPr lang="zh-CN" altLang="en-US" spc="-1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可视化</a:t>
            </a:r>
            <a:endParaRPr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DDE554-3469-E9C2-6D48-573F9BBF1780}"/>
              </a:ext>
            </a:extLst>
          </p:cNvPr>
          <p:cNvSpPr txBox="1"/>
          <p:nvPr/>
        </p:nvSpPr>
        <p:spPr>
          <a:xfrm>
            <a:off x="742950" y="5867400"/>
            <a:ext cx="1021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https://www.bilibili.com/video/BV1zV4y1R7B4/?vd_source=89d0bbc7a0e62ff88842d9bd62600f69</a:t>
            </a:r>
            <a:endParaRPr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B2043AE-290E-B34F-76C8-0FD31C04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55890"/>
            <a:ext cx="7734300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深度神经网络 </a:t>
            </a:r>
            <a:r>
              <a:rPr spc="-5" dirty="0"/>
              <a:t>– </a:t>
            </a:r>
            <a:r>
              <a:rPr spc="-10" dirty="0">
                <a:latin typeface="Microsoft YaHei"/>
                <a:cs typeface="Microsoft YaHei"/>
              </a:rPr>
              <a:t>更多隐藏层！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700" y="1941786"/>
            <a:ext cx="4875749" cy="36823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514" y="838685"/>
            <a:ext cx="5623294" cy="5585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深度神经网络 </a:t>
            </a:r>
            <a:r>
              <a:rPr spc="-5" dirty="0"/>
              <a:t>– </a:t>
            </a:r>
            <a:r>
              <a:rPr spc="-10" dirty="0"/>
              <a:t>Softmax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846" y="913676"/>
            <a:ext cx="9589441" cy="57071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4540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深度神经网络 </a:t>
            </a:r>
            <a:r>
              <a:rPr spc="-5" dirty="0"/>
              <a:t>– </a:t>
            </a:r>
            <a:r>
              <a:rPr spc="-15" dirty="0">
                <a:latin typeface="Microsoft YaHei"/>
                <a:cs typeface="Microsoft YaHei"/>
              </a:rPr>
              <a:t>损失函数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3829" y="895961"/>
            <a:ext cx="7977140" cy="5870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4540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深度神经网络 </a:t>
            </a:r>
            <a:r>
              <a:rPr spc="-5" dirty="0"/>
              <a:t>– </a:t>
            </a:r>
            <a:r>
              <a:rPr spc="-15" dirty="0">
                <a:latin typeface="Microsoft YaHei"/>
                <a:cs typeface="Microsoft YaHei"/>
              </a:rPr>
              <a:t>梯度下降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68" y="1822646"/>
            <a:ext cx="6436866" cy="35561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9927" y="1733843"/>
            <a:ext cx="5033075" cy="33564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4540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深度神经网络 </a:t>
            </a:r>
            <a:r>
              <a:rPr spc="-5" dirty="0"/>
              <a:t>– </a:t>
            </a:r>
            <a:r>
              <a:rPr spc="-15" dirty="0">
                <a:latin typeface="Microsoft YaHei"/>
                <a:cs typeface="Microsoft YaHei"/>
              </a:rPr>
              <a:t>梯度下降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43" y="1996437"/>
            <a:ext cx="6255853" cy="3400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786" y="1556186"/>
            <a:ext cx="5403401" cy="4134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4765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Microsoft YaHei"/>
                <a:cs typeface="Microsoft YaHei"/>
              </a:rPr>
              <a:t>经典机器学习 </a:t>
            </a:r>
            <a:r>
              <a:rPr dirty="0"/>
              <a:t>vs</a:t>
            </a:r>
            <a:r>
              <a:rPr spc="-10" dirty="0"/>
              <a:t> </a:t>
            </a:r>
            <a:r>
              <a:rPr spc="-15" dirty="0">
                <a:latin typeface="Microsoft YaHei"/>
                <a:cs typeface="Microsoft YaHei"/>
              </a:rPr>
              <a:t>深度学习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38" y="6095491"/>
            <a:ext cx="91998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Source: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Bhatt,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Chandradeep,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et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al.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"The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state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art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deep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models</a:t>
            </a:r>
            <a:r>
              <a:rPr sz="1800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Arial"/>
                <a:cs typeface="Arial"/>
              </a:rPr>
              <a:t>medical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science</a:t>
            </a:r>
            <a:r>
              <a:rPr sz="1800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18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their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challenges."</a:t>
            </a:r>
            <a:r>
              <a:rPr sz="18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Multimedia</a:t>
            </a:r>
            <a:r>
              <a:rPr sz="18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Systems</a:t>
            </a:r>
            <a:r>
              <a:rPr sz="18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27.4</a:t>
            </a:r>
            <a:r>
              <a:rPr sz="18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(2021):</a:t>
            </a:r>
            <a:r>
              <a:rPr sz="18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Arial"/>
                <a:cs typeface="Arial"/>
              </a:rPr>
              <a:t>599-</a:t>
            </a:r>
            <a:r>
              <a:rPr sz="1800" spc="-20" dirty="0">
                <a:solidFill>
                  <a:srgbClr val="7F7F7F"/>
                </a:solidFill>
                <a:latin typeface="Arial"/>
                <a:cs typeface="Arial"/>
              </a:rPr>
              <a:t>613.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351" y="782335"/>
            <a:ext cx="9357122" cy="52804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4540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深度神经网络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后向传播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44" y="2191043"/>
            <a:ext cx="12044555" cy="26675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4161" y="1228852"/>
            <a:ext cx="6426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实现复杂神经网络后向传播计算的工具包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构建深度神经网络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879" y="948890"/>
            <a:ext cx="10352465" cy="57349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构建深度神经网络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764" y="1073660"/>
            <a:ext cx="9423630" cy="535623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构建深度神经网络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413" y="927684"/>
            <a:ext cx="10392573" cy="58405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12188950" cy="6858000"/>
            <a:chOff x="1523" y="0"/>
            <a:chExt cx="121889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0"/>
              <a:ext cx="1218895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15" y="2429256"/>
              <a:ext cx="4224528" cy="15453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3828315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4122058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4122058" y="89999"/>
                  </a:lnTo>
                  <a:lnTo>
                    <a:pt x="4122058" y="0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7923" y="0"/>
              <a:ext cx="90170" cy="6858000"/>
            </a:xfrm>
            <a:custGeom>
              <a:avLst/>
              <a:gdLst/>
              <a:ahLst/>
              <a:cxnLst/>
              <a:rect l="l" t="t" r="r" b="b"/>
              <a:pathLst>
                <a:path w="90170" h="6858000">
                  <a:moveTo>
                    <a:pt x="899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9999" y="6858000"/>
                  </a:lnTo>
                  <a:lnTo>
                    <a:pt x="8999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39" y="780288"/>
              <a:ext cx="5193792" cy="8229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712" y="819912"/>
              <a:ext cx="2670048" cy="8595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363741" y="80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人工神经网络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7152" y="774191"/>
            <a:ext cx="826135" cy="951230"/>
            <a:chOff x="5407152" y="774191"/>
            <a:chExt cx="826135" cy="9512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7152" y="780287"/>
              <a:ext cx="826008" cy="822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3248" y="774191"/>
              <a:ext cx="813815" cy="950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33466" y="80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7152" y="1435111"/>
            <a:ext cx="826135" cy="1369060"/>
            <a:chOff x="5407152" y="1435111"/>
            <a:chExt cx="826135" cy="1369060"/>
          </a:xfrm>
        </p:grpSpPr>
        <p:sp>
          <p:nvSpPr>
            <p:cNvPr id="16" name="object 16"/>
            <p:cNvSpPr/>
            <p:nvPr/>
          </p:nvSpPr>
          <p:spPr>
            <a:xfrm>
              <a:off x="5433466" y="143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90001"/>
                  </a:lnTo>
                  <a:lnTo>
                    <a:pt x="720001" y="90001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7152" y="1859280"/>
              <a:ext cx="826008" cy="8260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3248" y="1856231"/>
              <a:ext cx="813815" cy="9479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33466" y="1885111"/>
            <a:ext cx="720090" cy="63055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33466" y="1859279"/>
            <a:ext cx="6100445" cy="899160"/>
            <a:chOff x="5433466" y="1859279"/>
            <a:chExt cx="6100445" cy="899160"/>
          </a:xfrm>
        </p:grpSpPr>
        <p:sp>
          <p:nvSpPr>
            <p:cNvPr id="21" name="object 21"/>
            <p:cNvSpPr/>
            <p:nvPr/>
          </p:nvSpPr>
          <p:spPr>
            <a:xfrm>
              <a:off x="5433466" y="251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839" y="1859279"/>
              <a:ext cx="5193792" cy="8260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1711" y="1898903"/>
              <a:ext cx="2670048" cy="8595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63741" y="188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2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卷积神经网络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800" y="2455636"/>
            <a:ext cx="4122420" cy="1372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8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sz="5400" b="1" spc="-25" dirty="0">
                <a:solidFill>
                  <a:srgbClr val="C8161E"/>
                </a:solidFill>
                <a:latin typeface="Microsoft YaHei"/>
                <a:cs typeface="Microsoft YaHei"/>
              </a:rPr>
              <a:t>提纲</a:t>
            </a:r>
            <a:endParaRPr sz="54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07152" y="2971800"/>
            <a:ext cx="826135" cy="951230"/>
            <a:chOff x="5407152" y="2971800"/>
            <a:chExt cx="826135" cy="95123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7152" y="2977895"/>
              <a:ext cx="826008" cy="8229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3248" y="2971800"/>
              <a:ext cx="813815" cy="95097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33466" y="3002026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33466" y="2977895"/>
            <a:ext cx="6100445" cy="899160"/>
            <a:chOff x="5433466" y="2977895"/>
            <a:chExt cx="6100445" cy="899160"/>
          </a:xfrm>
        </p:grpSpPr>
        <p:sp>
          <p:nvSpPr>
            <p:cNvPr id="31" name="object 31"/>
            <p:cNvSpPr/>
            <p:nvPr/>
          </p:nvSpPr>
          <p:spPr>
            <a:xfrm>
              <a:off x="5433466" y="3632025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839" y="2977895"/>
              <a:ext cx="5193792" cy="822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1711" y="3014471"/>
              <a:ext cx="2670048" cy="8625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63741" y="3002026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循环神经网络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07152" y="4090415"/>
            <a:ext cx="826135" cy="948055"/>
            <a:chOff x="5407152" y="4090415"/>
            <a:chExt cx="826135" cy="94805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7152" y="4093463"/>
              <a:ext cx="826008" cy="8260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3248" y="4090415"/>
              <a:ext cx="813815" cy="9479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33466" y="4118940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3466" y="4093464"/>
            <a:ext cx="6100445" cy="899160"/>
            <a:chOff x="5433466" y="4093464"/>
            <a:chExt cx="6100445" cy="899160"/>
          </a:xfrm>
        </p:grpSpPr>
        <p:sp>
          <p:nvSpPr>
            <p:cNvPr id="40" name="object 40"/>
            <p:cNvSpPr/>
            <p:nvPr/>
          </p:nvSpPr>
          <p:spPr>
            <a:xfrm>
              <a:off x="5433466" y="4748940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839" y="4093464"/>
              <a:ext cx="5193792" cy="8260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1711" y="4133088"/>
              <a:ext cx="2670048" cy="8595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63741" y="4118940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生成对抗网络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4089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卷积神经网络基本结构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740" y="962659"/>
            <a:ext cx="698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卷积神经网络（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Convolutional</a:t>
            </a:r>
            <a:r>
              <a:rPr sz="2400" b="1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Neural</a:t>
            </a:r>
            <a:r>
              <a:rPr sz="2400" b="1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Networks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19" y="1796696"/>
            <a:ext cx="5777203" cy="44874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4493" y="2096085"/>
            <a:ext cx="5698997" cy="331498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latin typeface="Microsoft YaHei"/>
                <a:cs typeface="Microsoft YaHei"/>
              </a:rPr>
              <a:t>卷积 </a:t>
            </a:r>
            <a:r>
              <a:rPr spc="-10" dirty="0"/>
              <a:t>Convolution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0036" y="1680807"/>
            <a:ext cx="8603846" cy="36677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52597" y="932179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可学习的卷积核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latin typeface="Microsoft YaHei"/>
                <a:cs typeface="Microsoft YaHei"/>
              </a:rPr>
              <a:t>卷积 </a:t>
            </a:r>
            <a:r>
              <a:rPr spc="-10" dirty="0"/>
              <a:t>Convolution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447" y="1163277"/>
            <a:ext cx="9104493" cy="55725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025" y="1273555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多通道卷积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359ED9-FA6B-42FD-B0C6-789CD3F9D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3"/>
          <a:stretch/>
        </p:blipFill>
        <p:spPr bwMode="auto">
          <a:xfrm>
            <a:off x="2590800" y="762001"/>
            <a:ext cx="737235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27D107-3DA0-0317-6453-77D15CADA41A}"/>
              </a:ext>
            </a:extLst>
          </p:cNvPr>
          <p:cNvSpPr txBox="1"/>
          <p:nvPr/>
        </p:nvSpPr>
        <p:spPr>
          <a:xfrm>
            <a:off x="3047198" y="630769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https://blog.csdn.net/gaolijing_/article/details/104440081</a:t>
            </a:r>
            <a:endParaRPr lang="zh-CN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E3E55EC-8860-D77B-D4D5-94D08CF3A39C}"/>
              </a:ext>
            </a:extLst>
          </p:cNvPr>
          <p:cNvSpPr txBox="1">
            <a:spLocks/>
          </p:cNvSpPr>
          <p:nvPr/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CNN</a:t>
            </a:r>
            <a:r>
              <a:rPr lang="zh-CN" altLang="en-US" sz="3200" b="1" dirty="0">
                <a:solidFill>
                  <a:prstClr val="white"/>
                </a:solidFill>
                <a:latin typeface="Arial"/>
                <a:cs typeface="Arial"/>
              </a:rPr>
              <a:t>计算</a:t>
            </a:r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8594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CNN</a:t>
            </a:r>
            <a:r>
              <a:rPr spc="-45" dirty="0"/>
              <a:t> </a:t>
            </a:r>
            <a:r>
              <a:rPr dirty="0"/>
              <a:t>vs</a:t>
            </a:r>
            <a:r>
              <a:rPr spc="-45" dirty="0"/>
              <a:t> </a:t>
            </a:r>
            <a:r>
              <a:rPr spc="-25" dirty="0"/>
              <a:t>MLP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257" y="798757"/>
            <a:ext cx="7672744" cy="59820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11324" y="1371091"/>
            <a:ext cx="1244600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空间关系</a:t>
            </a:r>
            <a:endParaRPr sz="2400">
              <a:latin typeface="Microsoft YaHei"/>
              <a:cs typeface="Microsoft YaHei"/>
            </a:endParaRPr>
          </a:p>
          <a:p>
            <a:pPr marL="12700" marR="5080">
              <a:lnSpc>
                <a:spcPct val="197500"/>
              </a:lnSpc>
              <a:spcBef>
                <a:spcPts val="12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参数共享更少参数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1651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机器学习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8444" y="919988"/>
            <a:ext cx="6374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YaHei"/>
                <a:cs typeface="Microsoft YaHei"/>
              </a:rPr>
              <a:t>机器学习：寻找合适的函数 </a:t>
            </a:r>
            <a:r>
              <a:rPr sz="2400" dirty="0">
                <a:latin typeface="Arial"/>
                <a:cs typeface="Arial"/>
              </a:rPr>
              <a:t>f </a:t>
            </a:r>
            <a:r>
              <a:rPr sz="2400" spc="-10" dirty="0">
                <a:latin typeface="Arial"/>
                <a:cs typeface="Arial"/>
              </a:rPr>
              <a:t>(·)</a:t>
            </a:r>
            <a:r>
              <a:rPr sz="2400" spc="-15" dirty="0">
                <a:latin typeface="Microsoft YaHei"/>
                <a:cs typeface="Microsoft YaHei"/>
              </a:rPr>
              <a:t>，完成特定任务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3045" y="1568405"/>
            <a:ext cx="8326010" cy="46856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Microsoft YaHei"/>
                <a:cs typeface="Microsoft YaHei"/>
              </a:rPr>
              <a:t>最大池化 </a:t>
            </a:r>
            <a:r>
              <a:rPr spc="-10" dirty="0"/>
              <a:t>Max-Pooling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999" y="1015051"/>
            <a:ext cx="8640445" cy="4859020"/>
            <a:chOff x="534999" y="1015051"/>
            <a:chExt cx="8640445" cy="4859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99" y="2308484"/>
              <a:ext cx="6258057" cy="35651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8964" y="1015051"/>
              <a:ext cx="2046151" cy="20045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42002" y="2110709"/>
              <a:ext cx="1343025" cy="630555"/>
            </a:xfrm>
            <a:custGeom>
              <a:avLst/>
              <a:gdLst/>
              <a:ahLst/>
              <a:cxnLst/>
              <a:rect l="l" t="t" r="r" b="b"/>
              <a:pathLst>
                <a:path w="1343025" h="630555">
                  <a:moveTo>
                    <a:pt x="1174391" y="52154"/>
                  </a:moveTo>
                  <a:lnTo>
                    <a:pt x="0" y="578277"/>
                  </a:lnTo>
                  <a:lnTo>
                    <a:pt x="23365" y="630433"/>
                  </a:lnTo>
                  <a:lnTo>
                    <a:pt x="1197757" y="104309"/>
                  </a:lnTo>
                  <a:lnTo>
                    <a:pt x="1174391" y="52154"/>
                  </a:lnTo>
                  <a:close/>
                </a:path>
                <a:path w="1343025" h="630555">
                  <a:moveTo>
                    <a:pt x="1316072" y="40472"/>
                  </a:moveTo>
                  <a:lnTo>
                    <a:pt x="1200468" y="40472"/>
                  </a:lnTo>
                  <a:lnTo>
                    <a:pt x="1223834" y="92627"/>
                  </a:lnTo>
                  <a:lnTo>
                    <a:pt x="1197757" y="104309"/>
                  </a:lnTo>
                  <a:lnTo>
                    <a:pt x="1221122" y="156465"/>
                  </a:lnTo>
                  <a:lnTo>
                    <a:pt x="1316072" y="40472"/>
                  </a:lnTo>
                  <a:close/>
                </a:path>
                <a:path w="1343025" h="630555">
                  <a:moveTo>
                    <a:pt x="1200468" y="40472"/>
                  </a:moveTo>
                  <a:lnTo>
                    <a:pt x="1174391" y="52154"/>
                  </a:lnTo>
                  <a:lnTo>
                    <a:pt x="1197757" y="104309"/>
                  </a:lnTo>
                  <a:lnTo>
                    <a:pt x="1223834" y="92627"/>
                  </a:lnTo>
                  <a:lnTo>
                    <a:pt x="1200468" y="40472"/>
                  </a:lnTo>
                  <a:close/>
                </a:path>
                <a:path w="1343025" h="630555">
                  <a:moveTo>
                    <a:pt x="1151026" y="0"/>
                  </a:moveTo>
                  <a:lnTo>
                    <a:pt x="1174391" y="52154"/>
                  </a:lnTo>
                  <a:lnTo>
                    <a:pt x="1200468" y="40472"/>
                  </a:lnTo>
                  <a:lnTo>
                    <a:pt x="1316072" y="40472"/>
                  </a:lnTo>
                  <a:lnTo>
                    <a:pt x="1342541" y="8136"/>
                  </a:lnTo>
                  <a:lnTo>
                    <a:pt x="1151026" y="0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8640" y="1015498"/>
            <a:ext cx="2068095" cy="20260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8748" y="3649922"/>
            <a:ext cx="2050416" cy="21260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60571" y="3157220"/>
            <a:ext cx="3423285" cy="226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YaHei"/>
                <a:cs typeface="Microsoft YaHei"/>
              </a:rPr>
              <a:t>卷积核数量决定通道数目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30"/>
              </a:spcBef>
            </a:pPr>
            <a:endParaRPr sz="1800">
              <a:latin typeface="Microsoft YaHei"/>
              <a:cs typeface="Microsoft YaHei"/>
            </a:endParaRPr>
          </a:p>
          <a:p>
            <a:pPr marL="1885950" indent="-342900">
              <a:lnSpc>
                <a:spcPct val="100000"/>
              </a:lnSpc>
              <a:buFont typeface="Arial"/>
              <a:buChar char="•"/>
              <a:tabLst>
                <a:tab pos="1885950" algn="l"/>
              </a:tabLst>
            </a:pPr>
            <a:r>
              <a:rPr sz="20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更小的图像</a:t>
            </a:r>
            <a:endParaRPr sz="2000">
              <a:latin typeface="Microsoft YaHei"/>
              <a:cs typeface="Microsoft YaHei"/>
            </a:endParaRPr>
          </a:p>
          <a:p>
            <a:pPr marL="1885950" marR="5080" indent="-342900">
              <a:lnSpc>
                <a:spcPct val="150000"/>
              </a:lnSpc>
              <a:buFont typeface="Arial"/>
              <a:buChar char="•"/>
              <a:tabLst>
                <a:tab pos="1885950" algn="l"/>
              </a:tabLst>
            </a:pPr>
            <a:r>
              <a:rPr sz="20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高层语义信息</a:t>
            </a:r>
            <a:r>
              <a:rPr sz="20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提取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772" y="895604"/>
            <a:ext cx="6102350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最大池化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max-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pooling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r>
              <a:rPr sz="2400" b="1" spc="-10" dirty="0">
                <a:solidFill>
                  <a:srgbClr val="333333"/>
                </a:solidFill>
                <a:latin typeface="Microsoft YaHei"/>
                <a:cs typeface="Microsoft YaHei"/>
              </a:rPr>
              <a:t>即取局部接受域中值最大的点。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3305" y="793173"/>
            <a:ext cx="7758489" cy="60648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Microsoft YaHei"/>
                <a:cs typeface="Microsoft YaHei"/>
              </a:rPr>
              <a:t>平整化 </a:t>
            </a:r>
            <a:r>
              <a:rPr spc="-10" dirty="0"/>
              <a:t>Flatten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9310" y="962660"/>
            <a:ext cx="5816600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D4D4D"/>
                </a:solidFill>
                <a:latin typeface="Microsoft YaHei"/>
                <a:cs typeface="Microsoft YaHei"/>
              </a:rPr>
              <a:t>传递给完全连接层的卷积层输出必须先平坦化，然后才能完全连接层接受输入。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卷积神经网络</a:t>
            </a:r>
            <a:r>
              <a:rPr spc="-25" dirty="0"/>
              <a:t>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0291" y="905781"/>
            <a:ext cx="9502441" cy="56022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CNN</a:t>
            </a:r>
            <a:r>
              <a:rPr spc="-10" dirty="0">
                <a:latin typeface="Microsoft YaHei"/>
                <a:cs typeface="Microsoft YaHei"/>
              </a:rPr>
              <a:t>学到了什么？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703" y="923236"/>
            <a:ext cx="9910590" cy="5413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6501194"/>
            <a:ext cx="10948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Source:</a:t>
            </a:r>
            <a:r>
              <a:rPr sz="1800" spc="3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Arial"/>
                <a:cs typeface="Arial"/>
              </a:rPr>
              <a:t>https://towardsdatascience.com/simple-introduction-to-convolutional-neural-networks-cdf8d3077bac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7" y="1809516"/>
            <a:ext cx="8607458" cy="2291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5721350"/>
            <a:ext cx="10420348" cy="666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55100" y="1764231"/>
            <a:ext cx="2692400" cy="24891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AlexNet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901" y="5792748"/>
            <a:ext cx="10426698" cy="666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418946"/>
            <a:ext cx="8174867" cy="38017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1948" y="1024541"/>
            <a:ext cx="2985251" cy="441817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VGG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7527" y="862429"/>
            <a:ext cx="7620000" cy="4799965"/>
            <a:chOff x="507527" y="862429"/>
            <a:chExt cx="7620000" cy="4799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1887" y="862429"/>
              <a:ext cx="4904477" cy="30147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527" y="3795288"/>
              <a:ext cx="7619999" cy="18668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77" y="5982577"/>
            <a:ext cx="10420348" cy="6667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35767" y="2401315"/>
            <a:ext cx="3594735" cy="1113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achieves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92.7%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top-</a:t>
            </a:r>
            <a:r>
              <a:rPr sz="1800" spc="-50" dirty="0">
                <a:latin typeface="Arial"/>
                <a:cs typeface="Arial"/>
              </a:rPr>
              <a:t>5 </a:t>
            </a:r>
            <a:r>
              <a:rPr sz="1800" dirty="0">
                <a:latin typeface="Arial"/>
                <a:cs typeface="Arial"/>
              </a:rPr>
              <a:t>test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accuracy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ImageNet.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5" dirty="0">
                <a:latin typeface="Arial"/>
                <a:cs typeface="Arial"/>
              </a:rPr>
              <a:t> was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famous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submitted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ILSVRC-2014.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GoogLeNet</a:t>
            </a:r>
            <a:r>
              <a:rPr spc="-4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dirty="0"/>
              <a:t>Inception</a:t>
            </a:r>
            <a:r>
              <a:rPr spc="-45" dirty="0"/>
              <a:t> </a:t>
            </a:r>
            <a:r>
              <a:rPr spc="-25" dirty="0"/>
              <a:t>v1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463" y="957051"/>
            <a:ext cx="10949022" cy="24591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1108" y="3891788"/>
            <a:ext cx="94615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u="sng" spc="-10" dirty="0">
                <a:solidFill>
                  <a:srgbClr val="196E7D"/>
                </a:solidFill>
                <a:uFill>
                  <a:solidFill>
                    <a:srgbClr val="196E7D"/>
                  </a:solidFill>
                </a:uFill>
                <a:latin typeface="Arial"/>
                <a:cs typeface="Arial"/>
              </a:rPr>
              <a:t>GoogLeNet</a:t>
            </a:r>
            <a:r>
              <a:rPr sz="1800" b="1" spc="-25" dirty="0">
                <a:solidFill>
                  <a:srgbClr val="196E7D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winner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ILSVRC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2014.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Christian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Szegedy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al.</a:t>
            </a:r>
            <a:r>
              <a:rPr sz="1800" spc="-20" dirty="0">
                <a:latin typeface="Arial"/>
                <a:cs typeface="Arial"/>
              </a:rPr>
              <a:t> from </a:t>
            </a:r>
            <a:r>
              <a:rPr sz="1800" dirty="0">
                <a:latin typeface="Arial"/>
                <a:cs typeface="Arial"/>
              </a:rPr>
              <a:t>Google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achieve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below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7%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96682" y="2907284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5107197"/>
            <a:ext cx="10420348" cy="6667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921" y="3775964"/>
            <a:ext cx="1066863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152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layers</a:t>
            </a:r>
            <a:r>
              <a:rPr sz="1800" spc="-10" dirty="0">
                <a:latin typeface="Microsoft YaHei"/>
                <a:cs typeface="Microsoft YaHei"/>
              </a:rPr>
              <a:t>！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ts val="2090"/>
              </a:lnSpc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ResNet,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short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Residual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Kaiming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also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winner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ILSVRC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2015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challenge.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achieved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top-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3.6%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just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mind-blowing.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43" y="1394265"/>
            <a:ext cx="11285510" cy="2034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944" y="5457705"/>
            <a:ext cx="10413998" cy="6667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53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经典</a:t>
            </a:r>
            <a:r>
              <a:rPr spc="-30" dirty="0"/>
              <a:t>CNN</a:t>
            </a:r>
            <a:r>
              <a:rPr spc="-25" dirty="0">
                <a:latin typeface="Microsoft YaHei"/>
                <a:cs typeface="Microsoft YaHei"/>
              </a:rPr>
              <a:t>架构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157" y="802989"/>
            <a:ext cx="6026541" cy="5712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1651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Microsoft YaHei"/>
                <a:cs typeface="Microsoft YaHei"/>
              </a:rPr>
              <a:t>机器学习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016" y="901542"/>
            <a:ext cx="10065907" cy="59396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"/>
                <a:cs typeface="Microsoft YaHei"/>
              </a:rPr>
              <a:t>如何设计合适的网络架构？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109" y="1243076"/>
            <a:ext cx="741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神经架构搜索（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Neural</a:t>
            </a:r>
            <a:r>
              <a:rPr sz="2400" b="1" spc="-1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Architecture</a:t>
            </a:r>
            <a:r>
              <a:rPr sz="2400" b="1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Search</a:t>
            </a:r>
            <a:r>
              <a:rPr sz="2400" b="1" spc="-75" dirty="0">
                <a:solidFill>
                  <a:srgbClr val="C00000"/>
                </a:solidFill>
                <a:latin typeface="Microsoft YaHei"/>
                <a:cs typeface="Microsoft YaHei"/>
              </a:rPr>
              <a:t>，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NAS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075" y="2241486"/>
            <a:ext cx="10608224" cy="37850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"/>
                <a:cs typeface="Microsoft YaHei"/>
              </a:rPr>
              <a:t>如何使得神经网络变得更轻？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109" y="1243076"/>
            <a:ext cx="6732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神经网络压缩（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Neural</a:t>
            </a:r>
            <a:r>
              <a:rPr sz="24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Compression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946" y="2133635"/>
            <a:ext cx="7823600" cy="415149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"/>
                <a:cs typeface="Microsoft YaHei"/>
              </a:rPr>
              <a:t>为什么神经网络可以识别图像？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109" y="1243076"/>
            <a:ext cx="845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可解释的人工智能（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Explainable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artificial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intelligence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,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XAI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0679" y="1905127"/>
            <a:ext cx="7189984" cy="49092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Torchvision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322" y="940740"/>
            <a:ext cx="1718323" cy="57387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40000" y="875126"/>
            <a:ext cx="9347200" cy="5740400"/>
            <a:chOff x="2540000" y="875126"/>
            <a:chExt cx="9347200" cy="57404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000" y="875126"/>
              <a:ext cx="3556000" cy="5740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5425" y="987866"/>
              <a:ext cx="6341774" cy="5527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12188950" cy="6858000"/>
            <a:chOff x="1523" y="0"/>
            <a:chExt cx="121889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0"/>
              <a:ext cx="1218895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15" y="2429256"/>
              <a:ext cx="4224528" cy="15453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3828315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4122058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4122058" y="89999"/>
                  </a:lnTo>
                  <a:lnTo>
                    <a:pt x="4122058" y="0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7923" y="0"/>
              <a:ext cx="90170" cy="6858000"/>
            </a:xfrm>
            <a:custGeom>
              <a:avLst/>
              <a:gdLst/>
              <a:ahLst/>
              <a:cxnLst/>
              <a:rect l="l" t="t" r="r" b="b"/>
              <a:pathLst>
                <a:path w="90170" h="6858000">
                  <a:moveTo>
                    <a:pt x="899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9999" y="6858000"/>
                  </a:lnTo>
                  <a:lnTo>
                    <a:pt x="8999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39" y="780288"/>
              <a:ext cx="5193792" cy="8229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712" y="819912"/>
              <a:ext cx="2670048" cy="8595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363741" y="80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人工神经网络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7152" y="774191"/>
            <a:ext cx="826135" cy="951230"/>
            <a:chOff x="5407152" y="774191"/>
            <a:chExt cx="826135" cy="9512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7152" y="780287"/>
              <a:ext cx="826008" cy="822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3248" y="774191"/>
              <a:ext cx="813815" cy="950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33466" y="80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7152" y="1435111"/>
            <a:ext cx="826135" cy="1369060"/>
            <a:chOff x="5407152" y="1435111"/>
            <a:chExt cx="826135" cy="1369060"/>
          </a:xfrm>
        </p:grpSpPr>
        <p:sp>
          <p:nvSpPr>
            <p:cNvPr id="16" name="object 16"/>
            <p:cNvSpPr/>
            <p:nvPr/>
          </p:nvSpPr>
          <p:spPr>
            <a:xfrm>
              <a:off x="5433466" y="143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90001"/>
                  </a:lnTo>
                  <a:lnTo>
                    <a:pt x="720001" y="90001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7152" y="1859280"/>
              <a:ext cx="826008" cy="8260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3248" y="1856231"/>
              <a:ext cx="813815" cy="9479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33466" y="188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33466" y="1859279"/>
            <a:ext cx="6100445" cy="899160"/>
            <a:chOff x="5433466" y="1859279"/>
            <a:chExt cx="6100445" cy="899160"/>
          </a:xfrm>
        </p:grpSpPr>
        <p:sp>
          <p:nvSpPr>
            <p:cNvPr id="21" name="object 21"/>
            <p:cNvSpPr/>
            <p:nvPr/>
          </p:nvSpPr>
          <p:spPr>
            <a:xfrm>
              <a:off x="5433466" y="251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839" y="1859279"/>
              <a:ext cx="5193792" cy="8260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1711" y="1898903"/>
              <a:ext cx="2670048" cy="8595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63741" y="188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卷积神经网络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800" y="2455636"/>
            <a:ext cx="4122420" cy="1372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8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sz="5400" b="1" spc="-25" dirty="0">
                <a:solidFill>
                  <a:srgbClr val="C8161E"/>
                </a:solidFill>
                <a:latin typeface="Microsoft YaHei"/>
                <a:cs typeface="Microsoft YaHei"/>
              </a:rPr>
              <a:t>提纲</a:t>
            </a:r>
            <a:endParaRPr sz="54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07152" y="2971800"/>
            <a:ext cx="826135" cy="951230"/>
            <a:chOff x="5407152" y="2971800"/>
            <a:chExt cx="826135" cy="95123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7152" y="2977895"/>
              <a:ext cx="826008" cy="8229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3248" y="2971800"/>
              <a:ext cx="813815" cy="95097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33466" y="3002026"/>
            <a:ext cx="720090" cy="63055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33466" y="2977895"/>
            <a:ext cx="6100445" cy="899160"/>
            <a:chOff x="5433466" y="2977895"/>
            <a:chExt cx="6100445" cy="899160"/>
          </a:xfrm>
        </p:grpSpPr>
        <p:sp>
          <p:nvSpPr>
            <p:cNvPr id="31" name="object 31"/>
            <p:cNvSpPr/>
            <p:nvPr/>
          </p:nvSpPr>
          <p:spPr>
            <a:xfrm>
              <a:off x="5433466" y="3632025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839" y="2977895"/>
              <a:ext cx="5193792" cy="822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1711" y="3014471"/>
              <a:ext cx="2670048" cy="8625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63741" y="3002026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循环神经网络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07152" y="4090415"/>
            <a:ext cx="826135" cy="948055"/>
            <a:chOff x="5407152" y="4090415"/>
            <a:chExt cx="826135" cy="94805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7152" y="4093463"/>
              <a:ext cx="826008" cy="8260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3248" y="4090415"/>
              <a:ext cx="813815" cy="9479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33466" y="4118940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3466" y="4093464"/>
            <a:ext cx="6100445" cy="899160"/>
            <a:chOff x="5433466" y="4093464"/>
            <a:chExt cx="6100445" cy="899160"/>
          </a:xfrm>
        </p:grpSpPr>
        <p:sp>
          <p:nvSpPr>
            <p:cNvPr id="40" name="object 40"/>
            <p:cNvSpPr/>
            <p:nvPr/>
          </p:nvSpPr>
          <p:spPr>
            <a:xfrm>
              <a:off x="5433466" y="4748940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839" y="4093464"/>
              <a:ext cx="5193792" cy="8260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1711" y="4133088"/>
              <a:ext cx="2670048" cy="8595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63741" y="4118940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生成对抗网络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060" y="959277"/>
            <a:ext cx="8613757" cy="5829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循环神经网络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266" y="1069340"/>
            <a:ext cx="520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处理序列问题时，神经网络需要记忆！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循环神经网络（</a:t>
            </a:r>
            <a:r>
              <a:rPr dirty="0"/>
              <a:t>Recurrent</a:t>
            </a:r>
            <a:r>
              <a:rPr spc="-55" dirty="0"/>
              <a:t> </a:t>
            </a:r>
            <a:r>
              <a:rPr dirty="0"/>
              <a:t>Neural</a:t>
            </a:r>
            <a:r>
              <a:rPr spc="-55" dirty="0"/>
              <a:t> </a:t>
            </a:r>
            <a:r>
              <a:rPr spc="-10" dirty="0"/>
              <a:t>Network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267" y="970788"/>
            <a:ext cx="281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网络在序列上被循环多遍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6264" y="1389570"/>
            <a:ext cx="9372600" cy="5401310"/>
            <a:chOff x="886264" y="1389570"/>
            <a:chExt cx="9372600" cy="5401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2211" y="1579580"/>
              <a:ext cx="8246413" cy="52110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3034" y="2293034"/>
              <a:ext cx="1828800" cy="3249930"/>
            </a:xfrm>
            <a:custGeom>
              <a:avLst/>
              <a:gdLst/>
              <a:ahLst/>
              <a:cxnLst/>
              <a:rect l="l" t="t" r="r" b="b"/>
              <a:pathLst>
                <a:path w="1828800" h="3249929">
                  <a:moveTo>
                    <a:pt x="0" y="0"/>
                  </a:moveTo>
                  <a:lnTo>
                    <a:pt x="1828800" y="0"/>
                  </a:lnTo>
                  <a:lnTo>
                    <a:pt x="1828800" y="3249637"/>
                  </a:lnTo>
                  <a:lnTo>
                    <a:pt x="0" y="32496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20D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64" y="1389570"/>
              <a:ext cx="1430655" cy="2056130"/>
            </a:xfrm>
            <a:custGeom>
              <a:avLst/>
              <a:gdLst/>
              <a:ahLst/>
              <a:cxnLst/>
              <a:rect l="l" t="t" r="r" b="b"/>
              <a:pathLst>
                <a:path w="1430655" h="2056129">
                  <a:moveTo>
                    <a:pt x="120872" y="124905"/>
                  </a:moveTo>
                  <a:lnTo>
                    <a:pt x="73828" y="157355"/>
                  </a:lnTo>
                  <a:lnTo>
                    <a:pt x="1383246" y="2055655"/>
                  </a:lnTo>
                  <a:lnTo>
                    <a:pt x="1430291" y="2023203"/>
                  </a:lnTo>
                  <a:lnTo>
                    <a:pt x="120872" y="124905"/>
                  </a:lnTo>
                  <a:close/>
                </a:path>
                <a:path w="1430655" h="2056129">
                  <a:moveTo>
                    <a:pt x="0" y="0"/>
                  </a:moveTo>
                  <a:lnTo>
                    <a:pt x="26784" y="189805"/>
                  </a:lnTo>
                  <a:lnTo>
                    <a:pt x="73828" y="157355"/>
                  </a:lnTo>
                  <a:lnTo>
                    <a:pt x="57603" y="133833"/>
                  </a:lnTo>
                  <a:lnTo>
                    <a:pt x="104647" y="101384"/>
                  </a:lnTo>
                  <a:lnTo>
                    <a:pt x="154972" y="101384"/>
                  </a:lnTo>
                  <a:lnTo>
                    <a:pt x="167915" y="92455"/>
                  </a:lnTo>
                  <a:lnTo>
                    <a:pt x="0" y="0"/>
                  </a:lnTo>
                  <a:close/>
                </a:path>
                <a:path w="1430655" h="2056129">
                  <a:moveTo>
                    <a:pt x="104647" y="101384"/>
                  </a:moveTo>
                  <a:lnTo>
                    <a:pt x="57603" y="133833"/>
                  </a:lnTo>
                  <a:lnTo>
                    <a:pt x="73828" y="157355"/>
                  </a:lnTo>
                  <a:lnTo>
                    <a:pt x="120872" y="124905"/>
                  </a:lnTo>
                  <a:lnTo>
                    <a:pt x="104647" y="101384"/>
                  </a:lnTo>
                  <a:close/>
                </a:path>
                <a:path w="1430655" h="2056129">
                  <a:moveTo>
                    <a:pt x="154972" y="101384"/>
                  </a:moveTo>
                  <a:lnTo>
                    <a:pt x="104647" y="101384"/>
                  </a:lnTo>
                  <a:lnTo>
                    <a:pt x="120872" y="124905"/>
                  </a:lnTo>
                  <a:lnTo>
                    <a:pt x="154972" y="101384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循环神经网络（</a:t>
            </a:r>
            <a:r>
              <a:rPr dirty="0"/>
              <a:t>Recurrent</a:t>
            </a:r>
            <a:r>
              <a:rPr spc="-55" dirty="0"/>
              <a:t> </a:t>
            </a:r>
            <a:r>
              <a:rPr dirty="0"/>
              <a:t>Neural</a:t>
            </a:r>
            <a:r>
              <a:rPr spc="-55" dirty="0"/>
              <a:t> </a:t>
            </a:r>
            <a:r>
              <a:rPr spc="-10" dirty="0"/>
              <a:t>Network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76143"/>
            <a:ext cx="12188952" cy="40660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4266" y="869391"/>
            <a:ext cx="10693400" cy="15201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295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循环神经网络（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Recurrent</a:t>
            </a:r>
            <a:r>
              <a:rPr sz="2400" b="1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Neural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r>
              <a:rPr sz="2000" spc="-5" dirty="0">
                <a:latin typeface="Microsoft YaHei"/>
                <a:cs typeface="Microsoft YaHei"/>
              </a:rPr>
              <a:t>是一种用于处理序列数据的神经网络。相比一般的神经网络来说，他能够处理序列变化的数据。比如某个单词的意思会因为上文提到的内容不同而有不同的含义，</a:t>
            </a:r>
            <a:r>
              <a:rPr sz="2000" spc="-10" dirty="0">
                <a:latin typeface="Arial"/>
                <a:cs typeface="Arial"/>
              </a:rPr>
              <a:t>RNN</a:t>
            </a:r>
            <a:r>
              <a:rPr sz="2000" spc="-5" dirty="0">
                <a:latin typeface="Microsoft YaHei"/>
                <a:cs typeface="Microsoft YaHei"/>
              </a:rPr>
              <a:t>就能够很好地解决这类问题。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循环神经网络（</a:t>
            </a:r>
            <a:r>
              <a:rPr dirty="0"/>
              <a:t>Recurrent</a:t>
            </a:r>
            <a:r>
              <a:rPr spc="-55" dirty="0"/>
              <a:t> </a:t>
            </a:r>
            <a:r>
              <a:rPr dirty="0"/>
              <a:t>Neural</a:t>
            </a:r>
            <a:r>
              <a:rPr spc="-55" dirty="0"/>
              <a:t> </a:t>
            </a:r>
            <a:r>
              <a:rPr spc="-10" dirty="0"/>
              <a:t>Network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551" y="1030638"/>
            <a:ext cx="7926401" cy="51927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3943"/>
            <a:ext cx="3829305" cy="25208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4500" y="4873244"/>
            <a:ext cx="30162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”Taipei”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在两个不同的序列中，含义不同！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循环神经网络（</a:t>
            </a:r>
            <a:r>
              <a:rPr dirty="0"/>
              <a:t>Recurrent</a:t>
            </a:r>
            <a:r>
              <a:rPr spc="-55" dirty="0"/>
              <a:t> </a:t>
            </a:r>
            <a:r>
              <a:rPr dirty="0"/>
              <a:t>Neural</a:t>
            </a:r>
            <a:r>
              <a:rPr spc="-55" dirty="0"/>
              <a:t> </a:t>
            </a:r>
            <a:r>
              <a:rPr spc="-10" dirty="0"/>
              <a:t>Network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97" y="1145540"/>
            <a:ext cx="368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神经网络也可以设计的很深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23890" y="1688123"/>
            <a:ext cx="9925685" cy="4624705"/>
            <a:chOff x="1223890" y="1688123"/>
            <a:chExt cx="9925685" cy="46247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894" y="1742085"/>
              <a:ext cx="9765257" cy="4570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38622" y="2293034"/>
              <a:ext cx="1519555" cy="3249930"/>
            </a:xfrm>
            <a:custGeom>
              <a:avLst/>
              <a:gdLst/>
              <a:ahLst/>
              <a:cxnLst/>
              <a:rect l="l" t="t" r="r" b="b"/>
              <a:pathLst>
                <a:path w="1519554" h="3249929">
                  <a:moveTo>
                    <a:pt x="0" y="0"/>
                  </a:moveTo>
                  <a:lnTo>
                    <a:pt x="1519309" y="0"/>
                  </a:lnTo>
                  <a:lnTo>
                    <a:pt x="1519309" y="3249637"/>
                  </a:lnTo>
                  <a:lnTo>
                    <a:pt x="0" y="32496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20D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3890" y="1688123"/>
              <a:ext cx="1541145" cy="1760220"/>
            </a:xfrm>
            <a:custGeom>
              <a:avLst/>
              <a:gdLst/>
              <a:ahLst/>
              <a:cxnLst/>
              <a:rect l="l" t="t" r="r" b="b"/>
              <a:pathLst>
                <a:path w="1541145" h="1760220">
                  <a:moveTo>
                    <a:pt x="134263" y="110385"/>
                  </a:moveTo>
                  <a:lnTo>
                    <a:pt x="91205" y="147963"/>
                  </a:lnTo>
                  <a:lnTo>
                    <a:pt x="1497780" y="1759665"/>
                  </a:lnTo>
                  <a:lnTo>
                    <a:pt x="1540839" y="1722086"/>
                  </a:lnTo>
                  <a:lnTo>
                    <a:pt x="134263" y="110385"/>
                  </a:lnTo>
                  <a:close/>
                </a:path>
                <a:path w="1541145" h="1760220">
                  <a:moveTo>
                    <a:pt x="0" y="0"/>
                  </a:moveTo>
                  <a:lnTo>
                    <a:pt x="48147" y="185541"/>
                  </a:lnTo>
                  <a:lnTo>
                    <a:pt x="91205" y="147963"/>
                  </a:lnTo>
                  <a:lnTo>
                    <a:pt x="72416" y="126434"/>
                  </a:lnTo>
                  <a:lnTo>
                    <a:pt x="115474" y="88856"/>
                  </a:lnTo>
                  <a:lnTo>
                    <a:pt x="158931" y="88856"/>
                  </a:lnTo>
                  <a:lnTo>
                    <a:pt x="177321" y="72807"/>
                  </a:lnTo>
                  <a:lnTo>
                    <a:pt x="0" y="0"/>
                  </a:lnTo>
                  <a:close/>
                </a:path>
                <a:path w="1541145" h="1760220">
                  <a:moveTo>
                    <a:pt x="115474" y="88856"/>
                  </a:moveTo>
                  <a:lnTo>
                    <a:pt x="72416" y="126434"/>
                  </a:lnTo>
                  <a:lnTo>
                    <a:pt x="91205" y="147963"/>
                  </a:lnTo>
                  <a:lnTo>
                    <a:pt x="134263" y="110385"/>
                  </a:lnTo>
                  <a:lnTo>
                    <a:pt x="115474" y="88856"/>
                  </a:lnTo>
                  <a:close/>
                </a:path>
                <a:path w="1541145" h="1760220">
                  <a:moveTo>
                    <a:pt x="158931" y="88856"/>
                  </a:moveTo>
                  <a:lnTo>
                    <a:pt x="115474" y="88856"/>
                  </a:lnTo>
                  <a:lnTo>
                    <a:pt x="134263" y="110385"/>
                  </a:lnTo>
                  <a:lnTo>
                    <a:pt x="158931" y="88856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1651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Microsoft YaHei"/>
                <a:cs typeface="Microsoft YaHei"/>
              </a:rPr>
              <a:t>机器学习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512" y="976656"/>
            <a:ext cx="10278822" cy="574672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循环神经网络（</a:t>
            </a:r>
            <a:r>
              <a:rPr dirty="0"/>
              <a:t>Recurrent</a:t>
            </a:r>
            <a:r>
              <a:rPr spc="-55" dirty="0"/>
              <a:t> </a:t>
            </a:r>
            <a:r>
              <a:rPr dirty="0"/>
              <a:t>Neural</a:t>
            </a:r>
            <a:r>
              <a:rPr spc="-55" dirty="0"/>
              <a:t> </a:t>
            </a:r>
            <a:r>
              <a:rPr spc="-10" dirty="0"/>
              <a:t>Network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97" y="1145540"/>
            <a:ext cx="4581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双向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RNN</a:t>
            </a:r>
            <a:r>
              <a:rPr sz="24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Bidirectional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RNN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576" y="1824360"/>
            <a:ext cx="9861844" cy="465344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160" y="731011"/>
            <a:ext cx="11382375" cy="1686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just">
              <a:lnSpc>
                <a:spcPct val="150800"/>
              </a:lnSpc>
              <a:spcBef>
                <a:spcPts val="145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长短期记忆（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Long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short-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term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memory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,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LSTM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r>
              <a:rPr sz="2400" dirty="0">
                <a:latin typeface="Microsoft YaHei"/>
                <a:cs typeface="Microsoft YaHei"/>
              </a:rPr>
              <a:t>是一种特殊的</a:t>
            </a:r>
            <a:r>
              <a:rPr sz="2400" spc="-20" dirty="0">
                <a:latin typeface="Arial"/>
                <a:cs typeface="Arial"/>
              </a:rPr>
              <a:t>RNN</a:t>
            </a:r>
            <a:r>
              <a:rPr sz="2400" spc="-20" dirty="0">
                <a:latin typeface="Microsoft YaHei"/>
                <a:cs typeface="Microsoft YaHei"/>
              </a:rPr>
              <a:t>，主要是为了解</a:t>
            </a:r>
            <a:r>
              <a:rPr sz="2400" dirty="0">
                <a:latin typeface="Microsoft YaHei"/>
                <a:cs typeface="Microsoft YaHei"/>
              </a:rPr>
              <a:t>决长序列训练过程中的梯度消失和梯度爆炸问题。简单来说，就是相比普通的</a:t>
            </a:r>
            <a:r>
              <a:rPr sz="2400" spc="-20" dirty="0">
                <a:latin typeface="Arial"/>
                <a:cs typeface="Arial"/>
              </a:rPr>
              <a:t>RNN</a:t>
            </a:r>
            <a:r>
              <a:rPr sz="2400" spc="-20" dirty="0">
                <a:latin typeface="Microsoft YaHei"/>
                <a:cs typeface="Microsoft YaHei"/>
              </a:rPr>
              <a:t>， </a:t>
            </a:r>
            <a:r>
              <a:rPr sz="2400" spc="-20" dirty="0">
                <a:latin typeface="Arial"/>
                <a:cs typeface="Arial"/>
              </a:rPr>
              <a:t>LSTM</a:t>
            </a:r>
            <a:r>
              <a:rPr sz="2400" spc="-5" dirty="0">
                <a:latin typeface="Microsoft YaHei"/>
                <a:cs typeface="Microsoft YaHei"/>
              </a:rPr>
              <a:t>能够在更长的序列中有更好的表现。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8341" y="2647783"/>
            <a:ext cx="7769204" cy="39980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100" y="1266507"/>
            <a:ext cx="7619109" cy="438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10367" y="1095755"/>
            <a:ext cx="3759200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07950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Microsoft YaHei"/>
                <a:cs typeface="Microsoft YaHei"/>
              </a:rPr>
              <a:t>相比</a:t>
            </a:r>
            <a:r>
              <a:rPr sz="2000" spc="-10" dirty="0">
                <a:latin typeface="Arial"/>
                <a:cs typeface="Arial"/>
              </a:rPr>
              <a:t>RNN</a:t>
            </a:r>
            <a:r>
              <a:rPr sz="2000" spc="-5" dirty="0">
                <a:latin typeface="Microsoft YaHei"/>
                <a:cs typeface="Microsoft YaHei"/>
              </a:rPr>
              <a:t>只有一个传递状态 </a:t>
            </a:r>
            <a:r>
              <a:rPr sz="2000" spc="-25" dirty="0">
                <a:latin typeface="Arial"/>
                <a:cs typeface="Arial"/>
              </a:rPr>
              <a:t>h</a:t>
            </a:r>
            <a:r>
              <a:rPr sz="1950" spc="-37" baseline="25641" dirty="0">
                <a:latin typeface="Arial"/>
                <a:cs typeface="Arial"/>
              </a:rPr>
              <a:t>t</a:t>
            </a:r>
            <a:r>
              <a:rPr sz="2000" spc="-25" dirty="0">
                <a:latin typeface="Microsoft YaHei"/>
                <a:cs typeface="Microsoft YaHei"/>
              </a:rPr>
              <a:t>， </a:t>
            </a:r>
            <a:r>
              <a:rPr sz="2000" spc="-20" dirty="0">
                <a:latin typeface="Arial"/>
                <a:cs typeface="Arial"/>
              </a:rPr>
              <a:t>LSTM</a:t>
            </a:r>
            <a:r>
              <a:rPr sz="2000" spc="-5" dirty="0">
                <a:latin typeface="Microsoft YaHei"/>
                <a:cs typeface="Microsoft YaHei"/>
              </a:rPr>
              <a:t>有两个传输状态，一个长</a:t>
            </a:r>
            <a:r>
              <a:rPr sz="2000" spc="-15" dirty="0">
                <a:latin typeface="Microsoft YaHei"/>
                <a:cs typeface="Microsoft YaHei"/>
              </a:rPr>
              <a:t>期状态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1950" baseline="25641" dirty="0">
                <a:latin typeface="Arial"/>
                <a:cs typeface="Arial"/>
              </a:rPr>
              <a:t>t</a:t>
            </a:r>
            <a:r>
              <a:rPr sz="1950" spc="277" baseline="25641" dirty="0">
                <a:latin typeface="Arial"/>
                <a:cs typeface="Arial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（</a:t>
            </a:r>
            <a:r>
              <a:rPr sz="2000" dirty="0">
                <a:latin typeface="Arial"/>
                <a:cs typeface="Arial"/>
              </a:rPr>
              <a:t>cell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state</a:t>
            </a:r>
            <a:r>
              <a:rPr sz="2000" spc="-10" dirty="0">
                <a:latin typeface="Microsoft YaHei"/>
                <a:cs typeface="Microsoft YaHei"/>
              </a:rPr>
              <a:t>），</a:t>
            </a:r>
            <a:r>
              <a:rPr sz="2000" spc="-20" dirty="0">
                <a:latin typeface="Microsoft YaHei"/>
                <a:cs typeface="Microsoft YaHei"/>
              </a:rPr>
              <a:t>和一个</a:t>
            </a:r>
            <a:r>
              <a:rPr sz="2000" spc="-15" dirty="0">
                <a:latin typeface="Microsoft YaHei"/>
                <a:cs typeface="Microsoft YaHei"/>
              </a:rPr>
              <a:t>当前状态 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1950" baseline="25641" dirty="0">
                <a:latin typeface="Arial"/>
                <a:cs typeface="Arial"/>
              </a:rPr>
              <a:t>t</a:t>
            </a:r>
            <a:r>
              <a:rPr sz="1950" spc="270" baseline="25641" dirty="0">
                <a:latin typeface="Arial"/>
                <a:cs typeface="Arial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（</a:t>
            </a:r>
            <a:r>
              <a:rPr sz="2000" dirty="0">
                <a:latin typeface="Arial"/>
                <a:cs typeface="Arial"/>
              </a:rPr>
              <a:t>hidden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state</a:t>
            </a:r>
            <a:r>
              <a:rPr sz="2000" spc="-10" dirty="0">
                <a:latin typeface="Microsoft YaHei"/>
                <a:cs typeface="Microsoft YaHei"/>
              </a:rPr>
              <a:t>）</a:t>
            </a:r>
            <a:r>
              <a:rPr sz="2000" spc="-50" dirty="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38100" marR="158115">
              <a:lnSpc>
                <a:spcPct val="150000"/>
              </a:lnSpc>
            </a:pPr>
            <a:r>
              <a:rPr sz="2000" spc="-20" dirty="0">
                <a:latin typeface="Microsoft YaHei"/>
                <a:cs typeface="Microsoft YaHei"/>
              </a:rPr>
              <a:t>（</a:t>
            </a:r>
            <a:r>
              <a:rPr sz="2000" spc="-20" dirty="0">
                <a:latin typeface="Arial"/>
                <a:cs typeface="Arial"/>
              </a:rPr>
              <a:t>Tips</a:t>
            </a:r>
            <a:r>
              <a:rPr sz="2000" spc="-20" dirty="0">
                <a:latin typeface="Microsoft YaHei"/>
                <a:cs typeface="Microsoft YaHei"/>
              </a:rPr>
              <a:t>：</a:t>
            </a:r>
            <a:r>
              <a:rPr sz="2000" spc="-20" dirty="0">
                <a:latin typeface="Arial"/>
                <a:cs typeface="Arial"/>
              </a:rPr>
              <a:t>RNN</a:t>
            </a:r>
            <a:r>
              <a:rPr sz="2000" spc="-20" dirty="0">
                <a:latin typeface="Microsoft YaHei"/>
                <a:cs typeface="Microsoft YaHei"/>
              </a:rPr>
              <a:t>中的 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1950" baseline="25641" dirty="0">
                <a:latin typeface="Arial"/>
                <a:cs typeface="Arial"/>
              </a:rPr>
              <a:t>t</a:t>
            </a:r>
            <a:r>
              <a:rPr sz="1950" spc="300" baseline="25641" dirty="0">
                <a:latin typeface="Arial"/>
                <a:cs typeface="Arial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对应</a:t>
            </a:r>
            <a:r>
              <a:rPr sz="2000" spc="-20" dirty="0">
                <a:latin typeface="Arial"/>
                <a:cs typeface="Arial"/>
              </a:rPr>
              <a:t>LSTM</a:t>
            </a:r>
            <a:r>
              <a:rPr sz="2000" spc="-20" dirty="0">
                <a:latin typeface="Microsoft YaHei"/>
                <a:cs typeface="Microsoft YaHei"/>
              </a:rPr>
              <a:t>中的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1950" baseline="25641" dirty="0">
                <a:latin typeface="Arial"/>
                <a:cs typeface="Arial"/>
              </a:rPr>
              <a:t>t</a:t>
            </a:r>
            <a:r>
              <a:rPr sz="1950" spc="300" baseline="25641" dirty="0">
                <a:latin typeface="Arial"/>
                <a:cs typeface="Arial"/>
              </a:rPr>
              <a:t> </a:t>
            </a:r>
            <a:r>
              <a:rPr sz="2000" spc="-50" dirty="0"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 marL="38100" marR="30480">
              <a:lnSpc>
                <a:spcPct val="150000"/>
              </a:lnSpc>
            </a:pPr>
            <a:r>
              <a:rPr sz="2000" spc="-5" dirty="0">
                <a:latin typeface="Microsoft YaHei"/>
                <a:cs typeface="Microsoft YaHei"/>
              </a:rPr>
              <a:t>其中对于传递下去的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1950" baseline="25641" dirty="0">
                <a:latin typeface="Arial"/>
                <a:cs typeface="Arial"/>
              </a:rPr>
              <a:t>t</a:t>
            </a:r>
            <a:r>
              <a:rPr sz="1950" spc="292" baseline="25641" dirty="0">
                <a:latin typeface="Arial"/>
                <a:cs typeface="Arial"/>
              </a:rPr>
              <a:t> </a:t>
            </a:r>
            <a:r>
              <a:rPr sz="2000" spc="-15" dirty="0">
                <a:latin typeface="Microsoft YaHei"/>
                <a:cs typeface="Microsoft YaHei"/>
              </a:rPr>
              <a:t>改变得很</a:t>
            </a:r>
            <a:r>
              <a:rPr sz="2000" dirty="0">
                <a:latin typeface="Microsoft YaHei"/>
                <a:cs typeface="Microsoft YaHei"/>
              </a:rPr>
              <a:t>慢，通常输出的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-10" dirty="0">
                <a:latin typeface="Microsoft YaHei"/>
                <a:cs typeface="Microsoft YaHei"/>
              </a:rPr>
              <a:t>是上一个状态传过来的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1950" baseline="25641" dirty="0">
                <a:latin typeface="Arial"/>
                <a:cs typeface="Arial"/>
              </a:rPr>
              <a:t>t-1</a:t>
            </a:r>
            <a:r>
              <a:rPr sz="2000" spc="-5" dirty="0">
                <a:latin typeface="Microsoft YaHei"/>
                <a:cs typeface="Microsoft YaHei"/>
              </a:rPr>
              <a:t>加上一些数值。而 </a:t>
            </a:r>
            <a:r>
              <a:rPr sz="2000" spc="-25" dirty="0">
                <a:latin typeface="Arial"/>
                <a:cs typeface="Arial"/>
              </a:rPr>
              <a:t>h</a:t>
            </a:r>
            <a:r>
              <a:rPr sz="1950" spc="-37" baseline="25641" dirty="0">
                <a:latin typeface="Arial"/>
                <a:cs typeface="Arial"/>
              </a:rPr>
              <a:t>t</a:t>
            </a:r>
            <a:r>
              <a:rPr sz="2000" spc="-5" dirty="0">
                <a:latin typeface="Microsoft YaHei"/>
                <a:cs typeface="Microsoft YaHei"/>
              </a:rPr>
              <a:t>则在不同节点下往往会有很大的</a:t>
            </a:r>
            <a:r>
              <a:rPr sz="2000" spc="-20" dirty="0">
                <a:latin typeface="Microsoft YaHei"/>
                <a:cs typeface="Microsoft YaHei"/>
              </a:rPr>
              <a:t>区别。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078" y="781811"/>
            <a:ext cx="112014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latin typeface="Microsoft YaHei"/>
                <a:cs typeface="Microsoft YaHei"/>
              </a:rPr>
              <a:t>遗忘门</a:t>
            </a:r>
            <a:r>
              <a:rPr sz="20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Forget</a:t>
            </a:r>
            <a:r>
              <a:rPr sz="20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Gate</a:t>
            </a:r>
            <a:r>
              <a:rPr sz="20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r>
              <a:rPr sz="2000" spc="-5" dirty="0">
                <a:solidFill>
                  <a:srgbClr val="121212"/>
                </a:solidFill>
                <a:latin typeface="Microsoft YaHei"/>
                <a:cs typeface="Microsoft YaHei"/>
              </a:rPr>
              <a:t>的目的在于，控制从前面的记忆中，丢弃多少信息，或者说要继承过往多大程度的记忆。以音乐个性化推荐为例，用户对某位歌手或某个流派的歌曲感兴趣，那么诸如“点赞”、</a:t>
            </a:r>
            <a:r>
              <a:rPr sz="2000" spc="-50" dirty="0">
                <a:solidFill>
                  <a:srgbClr val="121212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121212"/>
                </a:solidFill>
                <a:latin typeface="Microsoft YaHei"/>
                <a:cs typeface="Microsoft YaHei"/>
              </a:rPr>
              <a:t>“转发”和“收藏”等这样的正向操作，作为“记忆”，就需要得到加强（</a:t>
            </a:r>
            <a:r>
              <a:rPr sz="2000" spc="-5" dirty="0">
                <a:solidFill>
                  <a:srgbClr val="121212"/>
                </a:solidFill>
                <a:latin typeface="Microsoft YaHei"/>
                <a:cs typeface="Microsoft YaHei"/>
              </a:rPr>
              <a:t>换句话说，就需要遗忘得</a:t>
            </a:r>
            <a:r>
              <a:rPr sz="2000" dirty="0">
                <a:solidFill>
                  <a:srgbClr val="121212"/>
                </a:solidFill>
                <a:latin typeface="Microsoft YaHei"/>
                <a:cs typeface="Microsoft YaHei"/>
              </a:rPr>
              <a:t>少点）</a:t>
            </a:r>
            <a:r>
              <a:rPr sz="2000" spc="-5" dirty="0">
                <a:solidFill>
                  <a:srgbClr val="121212"/>
                </a:solidFill>
                <a:latin typeface="Microsoft YaHei"/>
                <a:cs typeface="Microsoft YaHei"/>
              </a:rPr>
              <a:t>。反之，如果发生了删除、取消点赞或收藏等这类负向操作，对于推荐功能来说，它的信息就应该被“遗忘”得多一些。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50" y="3051953"/>
            <a:ext cx="90297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6378" y="755395"/>
            <a:ext cx="10625455" cy="1686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 marR="17780">
              <a:lnSpc>
                <a:spcPct val="150800"/>
              </a:lnSpc>
              <a:spcBef>
                <a:spcPts val="145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输入门（Input</a:t>
            </a: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Gate）</a:t>
            </a:r>
            <a:r>
              <a:rPr sz="2400" spc="-5" dirty="0">
                <a:latin typeface="Microsoft YaHei"/>
                <a:cs typeface="Microsoft YaHei"/>
              </a:rPr>
              <a:t>的作用在于，它决定了当前时刻的输入信息 </a:t>
            </a:r>
            <a:r>
              <a:rPr sz="2400" dirty="0">
                <a:latin typeface="Microsoft YaHei"/>
                <a:cs typeface="Microsoft YaHei"/>
              </a:rPr>
              <a:t>x</a:t>
            </a:r>
            <a:r>
              <a:rPr sz="2400" baseline="-17361" dirty="0">
                <a:latin typeface="Microsoft YaHei"/>
                <a:cs typeface="Microsoft YaHei"/>
              </a:rPr>
              <a:t>t</a:t>
            </a:r>
            <a:r>
              <a:rPr sz="2400" spc="330" baseline="-17361" dirty="0">
                <a:latin typeface="Microsoft YaHei"/>
                <a:cs typeface="Microsoft YaHei"/>
              </a:rPr>
              <a:t> </a:t>
            </a:r>
            <a:r>
              <a:rPr sz="2400" spc="-15" dirty="0">
                <a:latin typeface="Microsoft YaHei"/>
                <a:cs typeface="Microsoft YaHei"/>
              </a:rPr>
              <a:t>，以多大</a:t>
            </a:r>
            <a:r>
              <a:rPr sz="2400" dirty="0">
                <a:latin typeface="Microsoft YaHei"/>
                <a:cs typeface="Microsoft YaHei"/>
              </a:rPr>
              <a:t>程度添加至记忆信息流中，它的计算公式几乎和遗忘门完全一致（</a:t>
            </a:r>
            <a:r>
              <a:rPr sz="2400" spc="-10" dirty="0">
                <a:latin typeface="Microsoft YaHei"/>
                <a:cs typeface="Microsoft YaHei"/>
              </a:rPr>
              <a:t>除了下标和</a:t>
            </a:r>
            <a:r>
              <a:rPr sz="2400" dirty="0">
                <a:latin typeface="Microsoft YaHei"/>
                <a:cs typeface="Microsoft YaHei"/>
              </a:rPr>
              <a:t>标识不同外），激活函数</a:t>
            </a:r>
            <a:r>
              <a:rPr sz="2400" spc="-10" dirty="0">
                <a:latin typeface="Microsoft YaHei"/>
                <a:cs typeface="Microsoft YaHei"/>
              </a:rPr>
              <a:t>σ</a:t>
            </a:r>
            <a:r>
              <a:rPr sz="2400" dirty="0">
                <a:latin typeface="Microsoft YaHei"/>
                <a:cs typeface="Microsoft YaHei"/>
              </a:rPr>
              <a:t>也使用</a:t>
            </a:r>
            <a:r>
              <a:rPr sz="2400" spc="-10" dirty="0">
                <a:latin typeface="Microsoft YaHei"/>
                <a:cs typeface="Microsoft YaHei"/>
              </a:rPr>
              <a:t>sigmoid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50" y="3051953"/>
            <a:ext cx="90297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078" y="755395"/>
            <a:ext cx="11537950" cy="11410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Microsoft YaHei"/>
                <a:cs typeface="Microsoft YaHei"/>
              </a:rPr>
              <a:t>内部的记忆状态更新完毕之后，下面就要决定是不是输出了。</a:t>
            </a: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输出门（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Gate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2400" spc="-5" dirty="0">
                <a:latin typeface="Microsoft YaHei"/>
                <a:cs typeface="Microsoft YaHei"/>
              </a:rPr>
              <a:t>的作用在于，它控制着有多少记忆可以用于下一层网络的更新中。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50" y="3051953"/>
            <a:ext cx="90297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5" y="964398"/>
            <a:ext cx="9901784" cy="54376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长短期记忆网络</a:t>
            </a:r>
            <a:r>
              <a:rPr spc="-20" dirty="0"/>
              <a:t>LSTM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581" y="746965"/>
            <a:ext cx="8227021" cy="607835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12188950" cy="6858000"/>
            <a:chOff x="1523" y="0"/>
            <a:chExt cx="121889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0"/>
              <a:ext cx="1218895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15" y="2429256"/>
              <a:ext cx="4224528" cy="15453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3828315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4122058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4122058" y="89999"/>
                  </a:lnTo>
                  <a:lnTo>
                    <a:pt x="4122058" y="0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7923" y="0"/>
              <a:ext cx="90170" cy="6858000"/>
            </a:xfrm>
            <a:custGeom>
              <a:avLst/>
              <a:gdLst/>
              <a:ahLst/>
              <a:cxnLst/>
              <a:rect l="l" t="t" r="r" b="b"/>
              <a:pathLst>
                <a:path w="90170" h="6858000">
                  <a:moveTo>
                    <a:pt x="899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9999" y="6858000"/>
                  </a:lnTo>
                  <a:lnTo>
                    <a:pt x="8999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39" y="780288"/>
              <a:ext cx="5193792" cy="8229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712" y="819912"/>
              <a:ext cx="2670048" cy="8595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363741" y="80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人工神经网络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7152" y="774191"/>
            <a:ext cx="826135" cy="951230"/>
            <a:chOff x="5407152" y="774191"/>
            <a:chExt cx="826135" cy="9512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7152" y="780287"/>
              <a:ext cx="826008" cy="822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3248" y="774191"/>
              <a:ext cx="813815" cy="950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33466" y="80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7152" y="1435111"/>
            <a:ext cx="826135" cy="1369060"/>
            <a:chOff x="5407152" y="1435111"/>
            <a:chExt cx="826135" cy="1369060"/>
          </a:xfrm>
        </p:grpSpPr>
        <p:sp>
          <p:nvSpPr>
            <p:cNvPr id="16" name="object 16"/>
            <p:cNvSpPr/>
            <p:nvPr/>
          </p:nvSpPr>
          <p:spPr>
            <a:xfrm>
              <a:off x="5433466" y="143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90001"/>
                  </a:lnTo>
                  <a:lnTo>
                    <a:pt x="720001" y="90001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7152" y="1859280"/>
              <a:ext cx="826008" cy="8260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3248" y="1856231"/>
              <a:ext cx="813815" cy="9479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33466" y="188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33466" y="1859279"/>
            <a:ext cx="6100445" cy="899160"/>
            <a:chOff x="5433466" y="1859279"/>
            <a:chExt cx="6100445" cy="899160"/>
          </a:xfrm>
        </p:grpSpPr>
        <p:sp>
          <p:nvSpPr>
            <p:cNvPr id="21" name="object 21"/>
            <p:cNvSpPr/>
            <p:nvPr/>
          </p:nvSpPr>
          <p:spPr>
            <a:xfrm>
              <a:off x="5433466" y="251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839" y="1859279"/>
              <a:ext cx="5193792" cy="8260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1711" y="1898903"/>
              <a:ext cx="2670048" cy="8595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63741" y="188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卷积神经网络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800" y="2455636"/>
            <a:ext cx="4122420" cy="1372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8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sz="5400" b="1" spc="-25" dirty="0">
                <a:solidFill>
                  <a:srgbClr val="C8161E"/>
                </a:solidFill>
                <a:latin typeface="Microsoft YaHei"/>
                <a:cs typeface="Microsoft YaHei"/>
              </a:rPr>
              <a:t>提纲</a:t>
            </a:r>
            <a:endParaRPr sz="54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07152" y="2971800"/>
            <a:ext cx="826135" cy="951230"/>
            <a:chOff x="5407152" y="2971800"/>
            <a:chExt cx="826135" cy="95123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7152" y="2977895"/>
              <a:ext cx="826008" cy="8229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3248" y="2971800"/>
              <a:ext cx="813815" cy="95097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33466" y="3002026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33466" y="2977895"/>
            <a:ext cx="6100445" cy="899160"/>
            <a:chOff x="5433466" y="2977895"/>
            <a:chExt cx="6100445" cy="899160"/>
          </a:xfrm>
        </p:grpSpPr>
        <p:sp>
          <p:nvSpPr>
            <p:cNvPr id="31" name="object 31"/>
            <p:cNvSpPr/>
            <p:nvPr/>
          </p:nvSpPr>
          <p:spPr>
            <a:xfrm>
              <a:off x="5433466" y="3632025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839" y="2977895"/>
              <a:ext cx="5193792" cy="822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1711" y="3014471"/>
              <a:ext cx="2670048" cy="8625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63741" y="3002026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循环神经网络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07152" y="4090415"/>
            <a:ext cx="826135" cy="948055"/>
            <a:chOff x="5407152" y="4090415"/>
            <a:chExt cx="826135" cy="94805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7152" y="4093463"/>
              <a:ext cx="826008" cy="8260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3248" y="4090415"/>
              <a:ext cx="813815" cy="9479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33466" y="4118940"/>
            <a:ext cx="720090" cy="63055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3466" y="4093464"/>
            <a:ext cx="6100445" cy="899160"/>
            <a:chOff x="5433466" y="4093464"/>
            <a:chExt cx="6100445" cy="899160"/>
          </a:xfrm>
        </p:grpSpPr>
        <p:sp>
          <p:nvSpPr>
            <p:cNvPr id="40" name="object 40"/>
            <p:cNvSpPr/>
            <p:nvPr/>
          </p:nvSpPr>
          <p:spPr>
            <a:xfrm>
              <a:off x="5433466" y="4748940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839" y="4093464"/>
              <a:ext cx="5193792" cy="8260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1711" y="4133088"/>
              <a:ext cx="2670048" cy="8595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63741" y="4118940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2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生成对抗网络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96" y="74676"/>
            <a:ext cx="10998200" cy="173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245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Microsoft YaHei"/>
                <a:cs typeface="Microsoft YaHei"/>
              </a:rPr>
              <a:t>结构化学习 </a:t>
            </a:r>
            <a:r>
              <a:rPr dirty="0">
                <a:latin typeface="Microsoft YaHei"/>
                <a:cs typeface="Microsoft YaHei"/>
              </a:rPr>
              <a:t>（</a:t>
            </a:r>
            <a:r>
              <a:rPr dirty="0"/>
              <a:t>Structural</a:t>
            </a:r>
            <a:r>
              <a:rPr spc="-30" dirty="0"/>
              <a:t> </a:t>
            </a:r>
            <a:r>
              <a:rPr spc="-10" dirty="0"/>
              <a:t>Learning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  <a:p>
            <a:pPr marL="12700" marR="5080">
              <a:lnSpc>
                <a:spcPct val="153300"/>
              </a:lnSpc>
              <a:spcBef>
                <a:spcPts val="750"/>
              </a:spcBef>
            </a:pPr>
            <a:r>
              <a:rPr sz="2400" b="0" spc="-5" dirty="0">
                <a:solidFill>
                  <a:srgbClr val="000000"/>
                </a:solidFill>
                <a:latin typeface="Microsoft YaHei"/>
                <a:cs typeface="Microsoft YaHei"/>
              </a:rPr>
              <a:t>很多现实问题中，我们希望模型输出的不仅仅是一个标量或类别变量，而是一种特</a:t>
            </a:r>
            <a:r>
              <a:rPr sz="2400" b="0" spc="-10" dirty="0">
                <a:solidFill>
                  <a:srgbClr val="000000"/>
                </a:solidFill>
                <a:latin typeface="Microsoft YaHei"/>
                <a:cs typeface="Microsoft YaHei"/>
              </a:rPr>
              <a:t>定结构的数据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552" y="1795407"/>
            <a:ext cx="8988892" cy="50625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12188950" cy="6858000"/>
            <a:chOff x="1523" y="0"/>
            <a:chExt cx="1218895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0"/>
              <a:ext cx="1218895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5" y="2429256"/>
              <a:ext cx="4224528" cy="15453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3828315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4122058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4122058" y="89999"/>
                  </a:lnTo>
                  <a:lnTo>
                    <a:pt x="4122058" y="0"/>
                  </a:lnTo>
                  <a:close/>
                </a:path>
              </a:pathLst>
            </a:custGeom>
            <a:solidFill>
              <a:srgbClr val="C8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7923" y="0"/>
              <a:ext cx="90170" cy="6858000"/>
            </a:xfrm>
            <a:custGeom>
              <a:avLst/>
              <a:gdLst/>
              <a:ahLst/>
              <a:cxnLst/>
              <a:rect l="l" t="t" r="r" b="b"/>
              <a:pathLst>
                <a:path w="90170" h="6858000">
                  <a:moveTo>
                    <a:pt x="899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9999" y="6858000"/>
                  </a:lnTo>
                  <a:lnTo>
                    <a:pt x="8999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839" y="780288"/>
              <a:ext cx="5193792" cy="8229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1712" y="819912"/>
              <a:ext cx="2670048" cy="8595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363741" y="80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人工神经网络</a:t>
            </a:r>
            <a:endParaRPr sz="2800" dirty="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7152" y="774191"/>
            <a:ext cx="826135" cy="951230"/>
            <a:chOff x="5407152" y="774191"/>
            <a:chExt cx="826135" cy="95123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7152" y="780287"/>
              <a:ext cx="826008" cy="822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3248" y="774191"/>
              <a:ext cx="813815" cy="950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33466" y="805111"/>
            <a:ext cx="720090" cy="63055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7152" y="1435111"/>
            <a:ext cx="826135" cy="1369060"/>
            <a:chOff x="5407152" y="1435111"/>
            <a:chExt cx="826135" cy="1369060"/>
          </a:xfrm>
        </p:grpSpPr>
        <p:sp>
          <p:nvSpPr>
            <p:cNvPr id="16" name="object 16"/>
            <p:cNvSpPr/>
            <p:nvPr/>
          </p:nvSpPr>
          <p:spPr>
            <a:xfrm>
              <a:off x="5433466" y="143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90001"/>
                  </a:lnTo>
                  <a:lnTo>
                    <a:pt x="720001" y="90001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7152" y="1859280"/>
              <a:ext cx="826008" cy="8260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3248" y="1856231"/>
              <a:ext cx="813815" cy="9479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33466" y="1885111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33466" y="1859279"/>
            <a:ext cx="6100445" cy="899160"/>
            <a:chOff x="5433466" y="1859279"/>
            <a:chExt cx="6100445" cy="899160"/>
          </a:xfrm>
        </p:grpSpPr>
        <p:sp>
          <p:nvSpPr>
            <p:cNvPr id="21" name="object 21"/>
            <p:cNvSpPr/>
            <p:nvPr/>
          </p:nvSpPr>
          <p:spPr>
            <a:xfrm>
              <a:off x="5433466" y="251511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69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839" y="1859279"/>
              <a:ext cx="5193792" cy="8260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1711" y="1898903"/>
              <a:ext cx="2670048" cy="8595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63741" y="1885111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卷积神经网络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800" y="2455636"/>
            <a:ext cx="4122420" cy="1372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8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sz="5400" b="1" spc="-25" dirty="0">
                <a:solidFill>
                  <a:srgbClr val="C8161E"/>
                </a:solidFill>
                <a:latin typeface="Microsoft YaHei"/>
                <a:cs typeface="Microsoft YaHei"/>
              </a:rPr>
              <a:t>提纲</a:t>
            </a:r>
            <a:endParaRPr sz="54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07152" y="2971800"/>
            <a:ext cx="826135" cy="951230"/>
            <a:chOff x="5407152" y="2971800"/>
            <a:chExt cx="826135" cy="95123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7152" y="2977895"/>
              <a:ext cx="826008" cy="8229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3248" y="2971800"/>
              <a:ext cx="813815" cy="95097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33466" y="3002026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33466" y="2977895"/>
            <a:ext cx="6100445" cy="899160"/>
            <a:chOff x="5433466" y="2977895"/>
            <a:chExt cx="6100445" cy="899160"/>
          </a:xfrm>
        </p:grpSpPr>
        <p:sp>
          <p:nvSpPr>
            <p:cNvPr id="31" name="object 31"/>
            <p:cNvSpPr/>
            <p:nvPr/>
          </p:nvSpPr>
          <p:spPr>
            <a:xfrm>
              <a:off x="5433466" y="3632025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839" y="2977895"/>
              <a:ext cx="5193792" cy="822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1711" y="3014471"/>
              <a:ext cx="2670048" cy="8625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63741" y="3002026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循环神经网络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07152" y="4090415"/>
            <a:ext cx="826135" cy="948055"/>
            <a:chOff x="5407152" y="4090415"/>
            <a:chExt cx="826135" cy="948055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7152" y="4093463"/>
              <a:ext cx="826008" cy="8260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3248" y="4090415"/>
              <a:ext cx="813815" cy="9479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33466" y="4118940"/>
            <a:ext cx="720090" cy="630555"/>
          </a:xfrm>
          <a:prstGeom prst="rect">
            <a:avLst/>
          </a:prstGeom>
          <a:solidFill>
            <a:srgbClr val="44546A"/>
          </a:solidFill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3466" y="4093464"/>
            <a:ext cx="6100445" cy="899160"/>
            <a:chOff x="5433466" y="4093464"/>
            <a:chExt cx="6100445" cy="899160"/>
          </a:xfrm>
        </p:grpSpPr>
        <p:sp>
          <p:nvSpPr>
            <p:cNvPr id="40" name="object 40"/>
            <p:cNvSpPr/>
            <p:nvPr/>
          </p:nvSpPr>
          <p:spPr>
            <a:xfrm>
              <a:off x="5433466" y="4748940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89" h="90170">
                  <a:moveTo>
                    <a:pt x="720001" y="0"/>
                  </a:moveTo>
                  <a:lnTo>
                    <a:pt x="0" y="0"/>
                  </a:lnTo>
                  <a:lnTo>
                    <a:pt x="0" y="89999"/>
                  </a:lnTo>
                  <a:lnTo>
                    <a:pt x="720001" y="89999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9839" y="4093464"/>
              <a:ext cx="5193792" cy="8260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1711" y="4133088"/>
              <a:ext cx="2670048" cy="8595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63741" y="4118940"/>
            <a:ext cx="5090795" cy="720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2800" b="1" spc="-10" dirty="0">
                <a:solidFill>
                  <a:srgbClr val="44546A"/>
                </a:solidFill>
                <a:latin typeface="Microsoft YaHei"/>
                <a:cs typeface="Microsoft YaHei"/>
              </a:rPr>
              <a:t>生成对抗网络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Microsoft YaHei"/>
                <a:cs typeface="Microsoft YaHei"/>
              </a:rPr>
              <a:t>结构化学习 </a:t>
            </a:r>
            <a:r>
              <a:rPr dirty="0">
                <a:latin typeface="Microsoft YaHei"/>
                <a:cs typeface="Microsoft YaHei"/>
              </a:rPr>
              <a:t>（</a:t>
            </a:r>
            <a:r>
              <a:rPr dirty="0"/>
              <a:t>Structural</a:t>
            </a:r>
            <a:r>
              <a:rPr spc="-30" dirty="0"/>
              <a:t> </a:t>
            </a:r>
            <a:r>
              <a:rPr spc="-10" dirty="0"/>
              <a:t>Learning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177" y="1073430"/>
            <a:ext cx="9020632" cy="570166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结构化学习（</a:t>
            </a:r>
            <a:r>
              <a:rPr dirty="0"/>
              <a:t>Structural</a:t>
            </a:r>
            <a:r>
              <a:rPr spc="-60" dirty="0"/>
              <a:t> </a:t>
            </a:r>
            <a:r>
              <a:rPr spc="-10" dirty="0"/>
              <a:t>Learning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195" y="1006203"/>
            <a:ext cx="10358516" cy="549772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结构化学习（</a:t>
            </a:r>
            <a:r>
              <a:rPr dirty="0"/>
              <a:t>Structural</a:t>
            </a:r>
            <a:r>
              <a:rPr spc="-60" dirty="0"/>
              <a:t> </a:t>
            </a:r>
            <a:r>
              <a:rPr spc="-10" dirty="0"/>
              <a:t>Learning</a:t>
            </a:r>
            <a:r>
              <a:rPr spc="-10" dirty="0">
                <a:latin typeface="Microsoft YaHei"/>
                <a:cs typeface="Microsoft YaHei"/>
              </a:rPr>
              <a:t>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3448" y="1193801"/>
            <a:ext cx="5086350" cy="5295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4294967295"/>
          </p:nvPr>
        </p:nvSpPr>
        <p:spPr>
          <a:xfrm>
            <a:off x="378542" y="1712467"/>
            <a:ext cx="5207000" cy="27781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70"/>
              </a:spcBef>
            </a:pPr>
            <a:r>
              <a:rPr spc="-5" dirty="0"/>
              <a:t>机器学习算法可以实现针对个体元素的预测，如图像中的某个像素值、句子中的某个单词，但是这些预测值都是独立的，为了实现结构化学习，我们需要从全局的角度去评价个体的预测效果。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327" y="839857"/>
            <a:ext cx="3901672" cy="29140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327" y="3948019"/>
            <a:ext cx="4017874" cy="1757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771" y="817979"/>
            <a:ext cx="3901673" cy="196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773" y="2844681"/>
            <a:ext cx="3901671" cy="30116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178" y="6096792"/>
            <a:ext cx="10471148" cy="66674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生成对抗网络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184" y="1720851"/>
            <a:ext cx="10471148" cy="4686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2324" y="1072388"/>
            <a:ext cx="673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常规深度学习模型：给定数据进行特定目的的拟合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922" y="920906"/>
            <a:ext cx="8840155" cy="58590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236" y="6097802"/>
            <a:ext cx="31242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1785"/>
              </a:lnSpc>
            </a:pPr>
            <a:r>
              <a:rPr sz="1800" spc="-25" dirty="0">
                <a:latin typeface="Times New Roman"/>
                <a:cs typeface="Times New Roman"/>
              </a:rPr>
              <a:t>3.4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490" y="979119"/>
            <a:ext cx="9055017" cy="579875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652" y="923090"/>
            <a:ext cx="9115405" cy="577309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232" y="878411"/>
            <a:ext cx="9836696" cy="56305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611" y="915116"/>
            <a:ext cx="9946618" cy="5707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057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神经元结构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53248" y="1511741"/>
            <a:ext cx="8419465" cy="4907915"/>
            <a:chOff x="1953248" y="1511741"/>
            <a:chExt cx="8419465" cy="49079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8146" y="1511741"/>
              <a:ext cx="7834255" cy="4458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3248" y="1830966"/>
              <a:ext cx="8285500" cy="458855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4502" y="965708"/>
            <a:ext cx="11034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YaHei"/>
                <a:cs typeface="Microsoft YaHei"/>
              </a:rPr>
              <a:t>人的大脑有</a:t>
            </a:r>
            <a:r>
              <a:rPr sz="2400" spc="-45" dirty="0">
                <a:latin typeface="Arial"/>
                <a:cs typeface="Arial"/>
              </a:rPr>
              <a:t>10</a:t>
            </a:r>
            <a:r>
              <a:rPr sz="2400" spc="-67" baseline="24305" dirty="0">
                <a:latin typeface="Arial"/>
                <a:cs typeface="Arial"/>
              </a:rPr>
              <a:t>11</a:t>
            </a:r>
            <a:r>
              <a:rPr sz="2400" dirty="0">
                <a:latin typeface="Microsoft YaHei"/>
                <a:cs typeface="Microsoft YaHei"/>
              </a:rPr>
              <a:t>个神经元，每个神经元与其他神经元之间大约有</a:t>
            </a:r>
            <a:r>
              <a:rPr sz="2400" spc="-20" dirty="0">
                <a:latin typeface="Arial"/>
                <a:cs typeface="Arial"/>
              </a:rPr>
              <a:t>1000</a:t>
            </a:r>
            <a:r>
              <a:rPr sz="2400" spc="-10" dirty="0">
                <a:latin typeface="Microsoft YaHei"/>
                <a:cs typeface="Microsoft YaHei"/>
              </a:rPr>
              <a:t>个连接，大脑</a:t>
            </a:r>
            <a:r>
              <a:rPr sz="2400" dirty="0">
                <a:latin typeface="Microsoft YaHei"/>
                <a:cs typeface="Microsoft YaHei"/>
              </a:rPr>
              <a:t>内连接数量约为</a:t>
            </a:r>
            <a:r>
              <a:rPr sz="2400" spc="-20" dirty="0">
                <a:latin typeface="Arial"/>
                <a:cs typeface="Arial"/>
              </a:rPr>
              <a:t>10</a:t>
            </a:r>
            <a:r>
              <a:rPr sz="2400" spc="-30" baseline="24305" dirty="0">
                <a:latin typeface="Arial"/>
                <a:cs typeface="Arial"/>
              </a:rPr>
              <a:t>14</a:t>
            </a:r>
            <a:endParaRPr sz="2400" baseline="243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9603" y="4330700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输出信息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046" y="4330700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输入信息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515" y="4938483"/>
            <a:ext cx="10857865" cy="199390"/>
          </a:xfrm>
          <a:custGeom>
            <a:avLst/>
            <a:gdLst/>
            <a:ahLst/>
            <a:cxnLst/>
            <a:rect l="l" t="t" r="r" b="b"/>
            <a:pathLst>
              <a:path w="10857865" h="199389">
                <a:moveTo>
                  <a:pt x="1641335" y="113207"/>
                </a:moveTo>
                <a:lnTo>
                  <a:pt x="1584185" y="84632"/>
                </a:lnTo>
                <a:lnTo>
                  <a:pt x="1469885" y="27482"/>
                </a:lnTo>
                <a:lnTo>
                  <a:pt x="1469885" y="84632"/>
                </a:lnTo>
                <a:lnTo>
                  <a:pt x="0" y="84632"/>
                </a:lnTo>
                <a:lnTo>
                  <a:pt x="0" y="141782"/>
                </a:lnTo>
                <a:lnTo>
                  <a:pt x="1469885" y="141782"/>
                </a:lnTo>
                <a:lnTo>
                  <a:pt x="1469885" y="198932"/>
                </a:lnTo>
                <a:lnTo>
                  <a:pt x="1584185" y="141782"/>
                </a:lnTo>
                <a:lnTo>
                  <a:pt x="1641335" y="113207"/>
                </a:lnTo>
                <a:close/>
              </a:path>
              <a:path w="10857865" h="199389">
                <a:moveTo>
                  <a:pt x="10857675" y="85725"/>
                </a:moveTo>
                <a:lnTo>
                  <a:pt x="10800525" y="57150"/>
                </a:lnTo>
                <a:lnTo>
                  <a:pt x="10686225" y="0"/>
                </a:lnTo>
                <a:lnTo>
                  <a:pt x="10686225" y="57150"/>
                </a:lnTo>
                <a:lnTo>
                  <a:pt x="9216339" y="57150"/>
                </a:lnTo>
                <a:lnTo>
                  <a:pt x="9216339" y="114300"/>
                </a:lnTo>
                <a:lnTo>
                  <a:pt x="10686225" y="114300"/>
                </a:lnTo>
                <a:lnTo>
                  <a:pt x="10686225" y="171450"/>
                </a:lnTo>
                <a:lnTo>
                  <a:pt x="10800525" y="114300"/>
                </a:lnTo>
                <a:lnTo>
                  <a:pt x="10857675" y="85725"/>
                </a:lnTo>
                <a:close/>
              </a:path>
            </a:pathLst>
          </a:custGeom>
          <a:solidFill>
            <a:srgbClr val="C8161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523" y="837692"/>
            <a:ext cx="3378200" cy="5527040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自编码器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Auto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Encoder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Microsoft YaHei"/>
                <a:cs typeface="Microsoft YaHei"/>
              </a:rPr>
              <a:t>编码器</a:t>
            </a:r>
            <a:r>
              <a:rPr sz="2400" spc="-20" dirty="0">
                <a:latin typeface="Arial"/>
                <a:cs typeface="Arial"/>
              </a:rPr>
              <a:t>Encoder</a:t>
            </a:r>
            <a:r>
              <a:rPr sz="2400" spc="-20" dirty="0">
                <a:latin typeface="Microsoft YaHei"/>
                <a:cs typeface="Microsoft YaHei"/>
              </a:rPr>
              <a:t>将图像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400" spc="-5" dirty="0">
                <a:latin typeface="Microsoft YaHei"/>
                <a:cs typeface="Microsoft YaHei"/>
              </a:rPr>
              <a:t>表示为隐空间中的向量。</a:t>
            </a:r>
            <a:endParaRPr sz="2400">
              <a:latin typeface="Microsoft YaHei"/>
              <a:cs typeface="Microsoft YaHei"/>
            </a:endParaRPr>
          </a:p>
          <a:p>
            <a:pPr marL="12700" marR="310515" algn="just">
              <a:lnSpc>
                <a:spcPct val="149200"/>
              </a:lnSpc>
              <a:spcBef>
                <a:spcPts val="4415"/>
              </a:spcBef>
            </a:pPr>
            <a:r>
              <a:rPr sz="2400" dirty="0">
                <a:latin typeface="Microsoft YaHei"/>
                <a:cs typeface="Microsoft YaHei"/>
              </a:rPr>
              <a:t>解码器</a:t>
            </a:r>
            <a:r>
              <a:rPr sz="2400" spc="-20" dirty="0">
                <a:latin typeface="Arial"/>
                <a:cs typeface="Arial"/>
              </a:rPr>
              <a:t>Decoder</a:t>
            </a:r>
            <a:r>
              <a:rPr sz="2400" spc="-20" dirty="0">
                <a:latin typeface="Microsoft YaHei"/>
                <a:cs typeface="Microsoft YaHei"/>
              </a:rPr>
              <a:t>利用该</a:t>
            </a:r>
            <a:r>
              <a:rPr sz="2400" spc="-5" dirty="0">
                <a:latin typeface="Microsoft YaHei"/>
                <a:cs typeface="Microsoft YaHei"/>
              </a:rPr>
              <a:t>隐向量为输入，生成一幅图像，尽可能接近原</a:t>
            </a:r>
            <a:r>
              <a:rPr sz="2400" spc="-20" dirty="0">
                <a:latin typeface="Microsoft YaHei"/>
                <a:cs typeface="Microsoft YaHei"/>
              </a:rPr>
              <a:t>始图像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1373" y="899410"/>
            <a:ext cx="8294165" cy="573244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410" y="702212"/>
            <a:ext cx="10221701" cy="3161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2773" y="3910922"/>
            <a:ext cx="6664671" cy="29034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7" y="1950472"/>
            <a:ext cx="11888503" cy="5779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3415" y="1084579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数学描述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50" y="2914651"/>
            <a:ext cx="11137898" cy="3771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57182" y="913891"/>
            <a:ext cx="7096759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Ref:</a:t>
            </a:r>
            <a:r>
              <a:rPr sz="1800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Arial"/>
                <a:cs typeface="Arial"/>
              </a:rPr>
              <a:t>Goodfellow,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Ian,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et</a:t>
            </a:r>
            <a:r>
              <a:rPr sz="1800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al.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"Generative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adversarial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nets."</a:t>
            </a:r>
            <a:r>
              <a:rPr sz="1800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Advances</a:t>
            </a:r>
            <a:r>
              <a:rPr sz="1800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neural</a:t>
            </a:r>
            <a:r>
              <a:rPr sz="18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information</a:t>
            </a:r>
            <a:r>
              <a:rPr sz="18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processing</a:t>
            </a:r>
            <a:r>
              <a:rPr sz="18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F7F7F"/>
                </a:solidFill>
                <a:latin typeface="Arial"/>
                <a:cs typeface="Arial"/>
              </a:rPr>
              <a:t>systems</a:t>
            </a:r>
            <a:r>
              <a:rPr sz="18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F7F7F"/>
                </a:solidFill>
                <a:latin typeface="Arial"/>
                <a:cs typeface="Arial"/>
              </a:rPr>
              <a:t>27</a:t>
            </a:r>
            <a:r>
              <a:rPr sz="1800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Arial"/>
                <a:cs typeface="Arial"/>
              </a:rPr>
              <a:t>(2014).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961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GAN</a:t>
            </a:r>
            <a:r>
              <a:rPr spc="-10" dirty="0">
                <a:latin typeface="Microsoft YaHei"/>
                <a:cs typeface="Microsoft YaHei"/>
              </a:rPr>
              <a:t>的训练步骤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239" y="839015"/>
            <a:ext cx="11687468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961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GAN</a:t>
            </a:r>
            <a:r>
              <a:rPr spc="-10" dirty="0">
                <a:latin typeface="Microsoft YaHei"/>
                <a:cs typeface="Microsoft YaHei"/>
              </a:rPr>
              <a:t>的训练步骤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89" y="901839"/>
            <a:ext cx="11927106" cy="547473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961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GAN</a:t>
            </a:r>
            <a:r>
              <a:rPr spc="-10" dirty="0">
                <a:latin typeface="Microsoft YaHei"/>
                <a:cs typeface="Microsoft YaHei"/>
              </a:rPr>
              <a:t>的训练步骤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369" y="876446"/>
            <a:ext cx="9585842" cy="580475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Conditional</a:t>
            </a:r>
            <a:r>
              <a:rPr spc="-60" dirty="0"/>
              <a:t> </a:t>
            </a:r>
            <a:r>
              <a:rPr spc="-20" dirty="0"/>
              <a:t>GANs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136" y="2076461"/>
            <a:ext cx="8053136" cy="3753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3415" y="1084579"/>
            <a:ext cx="2630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Conditional</a:t>
            </a:r>
            <a:r>
              <a:rPr sz="2400" b="1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GANs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5333" y="1458227"/>
            <a:ext cx="2895598" cy="473074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DCGANs:</a:t>
            </a:r>
            <a:r>
              <a:rPr spc="-85" dirty="0"/>
              <a:t> </a:t>
            </a:r>
            <a:r>
              <a:rPr dirty="0"/>
              <a:t>CNN</a:t>
            </a:r>
            <a:r>
              <a:rPr spc="-80" dirty="0"/>
              <a:t> </a:t>
            </a:r>
            <a:r>
              <a:rPr dirty="0"/>
              <a:t>+</a:t>
            </a:r>
            <a:r>
              <a:rPr spc="-75" dirty="0"/>
              <a:t> </a:t>
            </a:r>
            <a:r>
              <a:rPr spc="-20" dirty="0"/>
              <a:t>GANs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415" y="1084579"/>
            <a:ext cx="3816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Deep</a:t>
            </a:r>
            <a:r>
              <a:rPr sz="24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Convolutional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GANs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126" y="1666819"/>
            <a:ext cx="10708445" cy="501024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54090" y="74676"/>
            <a:ext cx="8285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DCGANs:</a:t>
            </a:r>
            <a:r>
              <a:rPr spc="-85" dirty="0"/>
              <a:t> </a:t>
            </a:r>
            <a:r>
              <a:rPr dirty="0"/>
              <a:t>CNN</a:t>
            </a:r>
            <a:r>
              <a:rPr spc="-80" dirty="0"/>
              <a:t> </a:t>
            </a:r>
            <a:r>
              <a:rPr dirty="0"/>
              <a:t>+</a:t>
            </a:r>
            <a:r>
              <a:rPr spc="-75" dirty="0"/>
              <a:t> </a:t>
            </a:r>
            <a:r>
              <a:rPr spc="-20" dirty="0"/>
              <a:t>GANs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415" y="892555"/>
            <a:ext cx="111017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生成器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Generators</a:t>
            </a: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具有向量计算的特性，即输入向量（随机噪音）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进行向量计算可</a:t>
            </a:r>
            <a:r>
              <a:rPr sz="24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以在输出结果上表现出语义上的计算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738" y="1960106"/>
            <a:ext cx="9852503" cy="472019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生成对抗网络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415" y="1084579"/>
            <a:ext cx="441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图像到图像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Image-to-Image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28" y="2006494"/>
            <a:ext cx="3281180" cy="3354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8354" y="2077488"/>
            <a:ext cx="4064000" cy="3213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59" y="1206500"/>
            <a:ext cx="4064000" cy="4413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90" y="74676"/>
            <a:ext cx="327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神经元的数学模型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7202" y="965708"/>
            <a:ext cx="11003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"/>
                <a:cs typeface="Arial"/>
              </a:rPr>
              <a:t>1943</a:t>
            </a:r>
            <a:r>
              <a:rPr sz="2400" dirty="0">
                <a:latin typeface="Microsoft YaHei"/>
                <a:cs typeface="Microsoft YaHei"/>
              </a:rPr>
              <a:t>年，美国神经心理学家</a:t>
            </a:r>
            <a:r>
              <a:rPr sz="2400" spc="-20" dirty="0">
                <a:latin typeface="Arial"/>
                <a:cs typeface="Arial"/>
              </a:rPr>
              <a:t>McCulloch</a:t>
            </a:r>
            <a:r>
              <a:rPr sz="2400" dirty="0">
                <a:latin typeface="Microsoft YaHei"/>
                <a:cs typeface="Microsoft YaHei"/>
              </a:rPr>
              <a:t>和数学家</a:t>
            </a:r>
            <a:r>
              <a:rPr sz="2400" spc="-10" dirty="0">
                <a:latin typeface="Arial"/>
                <a:cs typeface="Arial"/>
              </a:rPr>
              <a:t>Pitts</a:t>
            </a:r>
            <a:r>
              <a:rPr sz="2400" dirty="0">
                <a:latin typeface="Microsoft YaHei"/>
                <a:cs typeface="Microsoft YaHei"/>
              </a:rPr>
              <a:t>提出了神经元的数学模型</a:t>
            </a:r>
            <a:r>
              <a:rPr sz="2400" spc="-25" dirty="0">
                <a:latin typeface="Microsoft YaHei"/>
                <a:cs typeface="Microsoft YaHei"/>
              </a:rPr>
              <a:t>（</a:t>
            </a:r>
            <a:r>
              <a:rPr sz="2400" spc="-25" dirty="0">
                <a:latin typeface="Arial"/>
                <a:cs typeface="Arial"/>
              </a:rPr>
              <a:t>M-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Microsoft YaHei"/>
                <a:cs typeface="Microsoft YaHei"/>
              </a:rPr>
              <a:t>模型</a:t>
            </a:r>
            <a:r>
              <a:rPr sz="2400" spc="-50" dirty="0"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551" y="1911228"/>
            <a:ext cx="6942016" cy="354757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415" y="1084579"/>
            <a:ext cx="4135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文本到图像</a:t>
            </a:r>
            <a:r>
              <a:rPr sz="2400" b="1" spc="-45" dirty="0">
                <a:solidFill>
                  <a:srgbClr val="C00000"/>
                </a:solidFill>
                <a:latin typeface="Microsoft YaHei"/>
                <a:cs typeface="Microsoft YaHei"/>
              </a:rPr>
              <a:t>（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Text-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to-Image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75" y="1998924"/>
            <a:ext cx="3962400" cy="36131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91279" y="1084579"/>
            <a:ext cx="674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语义图到真实图像（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Semantic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Image-to-Photo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854" y="2852920"/>
            <a:ext cx="6173470" cy="165911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415" y="801115"/>
            <a:ext cx="613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人脸生成（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Face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Frontal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View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Generation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184" y="1417123"/>
            <a:ext cx="4390453" cy="17218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3415" y="3209035"/>
            <a:ext cx="5393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姿态生成（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Human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Pose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Generation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4071" y="3826280"/>
            <a:ext cx="6065135" cy="30316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5041" y="1417123"/>
            <a:ext cx="4345749" cy="17218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icrosoft YaHei"/>
                <a:cs typeface="Microsoft YaHei"/>
              </a:rPr>
              <a:t>生成对抗网络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415" y="1105915"/>
            <a:ext cx="4984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图像超分辨率（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Super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Resolution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2012" y="1105915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Microsoft YaHei"/>
                <a:cs typeface="Microsoft YaHei"/>
              </a:rPr>
              <a:t>图像融合（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Photo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Blending</a:t>
            </a:r>
            <a:r>
              <a:rPr sz="24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9231" y="1620418"/>
            <a:ext cx="4614779" cy="49032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675" y="1988099"/>
            <a:ext cx="5188094" cy="377758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090" y="74676"/>
            <a:ext cx="2463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Microsoft YaHei"/>
                <a:cs typeface="Microsoft YaHei"/>
              </a:rPr>
              <a:t>学习资源</a:t>
            </a:r>
            <a:endParaRPr spc="-10" dirty="0">
              <a:latin typeface="Microsoft YaHei"/>
              <a:cs typeface="Microsoft Ya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A3B554-6C2F-E4B7-E7A1-E37892EDCF79}"/>
              </a:ext>
            </a:extLst>
          </p:cNvPr>
          <p:cNvSpPr txBox="1"/>
          <p:nvPr/>
        </p:nvSpPr>
        <p:spPr>
          <a:xfrm>
            <a:off x="2209800" y="373380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https://speech.ee.ntu.edu.tw/~hylee/ml/2022-spring.php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610293-6410-E646-B1B2-B03CC550F9B9}"/>
              </a:ext>
            </a:extLst>
          </p:cNvPr>
          <p:cNvSpPr txBox="1"/>
          <p:nvPr/>
        </p:nvSpPr>
        <p:spPr>
          <a:xfrm>
            <a:off x="2514600" y="220980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https://courses.d2l.ai/zh-v2/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88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936</Words>
  <Application>Microsoft Office PowerPoint</Application>
  <PresentationFormat>宽屏</PresentationFormat>
  <Paragraphs>217</Paragraphs>
  <Slides>93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0" baseType="lpstr">
      <vt:lpstr>等线</vt:lpstr>
      <vt:lpstr>微软雅黑</vt:lpstr>
      <vt:lpstr>微软雅黑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经典机器学习 vs 深度学习</vt:lpstr>
      <vt:lpstr>PowerPoint 演示文稿</vt:lpstr>
      <vt:lpstr>机器学习</vt:lpstr>
      <vt:lpstr>机器学习</vt:lpstr>
      <vt:lpstr>PowerPoint 演示文稿</vt:lpstr>
      <vt:lpstr>神经元结构</vt:lpstr>
      <vt:lpstr>PowerPoint 演示文稿</vt:lpstr>
      <vt:lpstr>神经元的数学模型</vt:lpstr>
      <vt:lpstr>PowerPoint 演示文稿</vt:lpstr>
      <vt:lpstr>非线性激活函数</vt:lpstr>
      <vt:lpstr>神经网络的结构</vt:lpstr>
      <vt:lpstr>PowerPoint 演示文稿</vt:lpstr>
      <vt:lpstr>PowerPoint 演示文稿</vt:lpstr>
      <vt:lpstr>PowerPoint 演示文稿</vt:lpstr>
      <vt:lpstr>PowerPoint 演示文稿</vt:lpstr>
      <vt:lpstr>BP神经网络</vt:lpstr>
      <vt:lpstr>BP神经网络</vt:lpstr>
      <vt:lpstr>BP神经网络</vt:lpstr>
      <vt:lpstr>PowerPoint 演示文稿</vt:lpstr>
      <vt:lpstr>PowerPoint 演示文稿</vt:lpstr>
      <vt:lpstr>BP神经网络</vt:lpstr>
      <vt:lpstr>BP神经网络可视化</vt:lpstr>
      <vt:lpstr>深度神经网络 – 更多隐藏层！</vt:lpstr>
      <vt:lpstr>深度神经网络 – Softmax</vt:lpstr>
      <vt:lpstr>深度神经网络 – 损失函数</vt:lpstr>
      <vt:lpstr>深度神经网络 – 梯度下降</vt:lpstr>
      <vt:lpstr>深度神经网络 – 梯度下降</vt:lpstr>
      <vt:lpstr>PowerPoint 演示文稿</vt:lpstr>
      <vt:lpstr>构建深度神经网络</vt:lpstr>
      <vt:lpstr>构建深度神经网络</vt:lpstr>
      <vt:lpstr>构建深度神经网络</vt:lpstr>
      <vt:lpstr>PowerPoint 演示文稿</vt:lpstr>
      <vt:lpstr>PowerPoint 演示文稿</vt:lpstr>
      <vt:lpstr>卷积 Convolution</vt:lpstr>
      <vt:lpstr>卷积 Convolution</vt:lpstr>
      <vt:lpstr>PowerPoint 演示文稿</vt:lpstr>
      <vt:lpstr>CNN vs MLP</vt:lpstr>
      <vt:lpstr>最大池化 Max-Pooling</vt:lpstr>
      <vt:lpstr>平整化 Flatten</vt:lpstr>
      <vt:lpstr>卷积神经网络CNN</vt:lpstr>
      <vt:lpstr>CNN学到了什么？</vt:lpstr>
      <vt:lpstr>LeNet</vt:lpstr>
      <vt:lpstr>AlexNet</vt:lpstr>
      <vt:lpstr>VGG</vt:lpstr>
      <vt:lpstr>GoogLeNet – Inception v1</vt:lpstr>
      <vt:lpstr>ResNet</vt:lpstr>
      <vt:lpstr>经典CNN架构</vt:lpstr>
      <vt:lpstr>如何设计合适的网络架构？</vt:lpstr>
      <vt:lpstr>如何使得神经网络变得更轻？</vt:lpstr>
      <vt:lpstr>为什么神经网络可以识别图像？</vt:lpstr>
      <vt:lpstr>Torchvision</vt:lpstr>
      <vt:lpstr>PowerPoint 演示文稿</vt:lpstr>
      <vt:lpstr>PowerPoint 演示文稿</vt:lpstr>
      <vt:lpstr>循环神经网络（Recurrent Neural Network）</vt:lpstr>
      <vt:lpstr>循环神经网络（Recurrent Neural Network）</vt:lpstr>
      <vt:lpstr>循环神经网络（Recurrent Neural Network）</vt:lpstr>
      <vt:lpstr>循环神经网络（Recurrent Neural Network）</vt:lpstr>
      <vt:lpstr>循环神经网络（Recurrent Neural Network）</vt:lpstr>
      <vt:lpstr>长短期记忆网络LSTM</vt:lpstr>
      <vt:lpstr>长短期记忆网络LSTM</vt:lpstr>
      <vt:lpstr>长短期记忆网络LSTM</vt:lpstr>
      <vt:lpstr>长短期记忆网络LSTM</vt:lpstr>
      <vt:lpstr>长短期记忆网络LSTM</vt:lpstr>
      <vt:lpstr>长短期记忆网络LSTM</vt:lpstr>
      <vt:lpstr>长短期记忆网络LSTM</vt:lpstr>
      <vt:lpstr>PowerPoint 演示文稿</vt:lpstr>
      <vt:lpstr>结构化学习 （Structural Learning） 很多现实问题中，我们希望模型输出的不仅仅是一个标量或类别变量，而是一种特定结构的数据</vt:lpstr>
      <vt:lpstr>结构化学习 （Structural Learning）</vt:lpstr>
      <vt:lpstr>结构化学习（Structural Learning）</vt:lpstr>
      <vt:lpstr>结构化学习（Structural Learning）</vt:lpstr>
      <vt:lpstr>生成对抗网络</vt:lpstr>
      <vt:lpstr>PowerPoint 演示文稿</vt:lpstr>
      <vt:lpstr>生成对抗网络</vt:lpstr>
      <vt:lpstr>生成对抗网络</vt:lpstr>
      <vt:lpstr>生成对抗网络</vt:lpstr>
      <vt:lpstr>生成对抗网络</vt:lpstr>
      <vt:lpstr>生成对抗网络</vt:lpstr>
      <vt:lpstr>生成对抗网络</vt:lpstr>
      <vt:lpstr>生成对抗网络</vt:lpstr>
      <vt:lpstr>生成对抗网络</vt:lpstr>
      <vt:lpstr>GAN的训练步骤</vt:lpstr>
      <vt:lpstr>GAN的训练步骤</vt:lpstr>
      <vt:lpstr>GAN的训练步骤</vt:lpstr>
      <vt:lpstr>Conditional GANs</vt:lpstr>
      <vt:lpstr>DCGANs: CNN + GANs</vt:lpstr>
      <vt:lpstr>DCGANs: CNN + GANs</vt:lpstr>
      <vt:lpstr>PowerPoint 演示文稿</vt:lpstr>
      <vt:lpstr>生成对抗网络</vt:lpstr>
      <vt:lpstr>生成对抗网络</vt:lpstr>
      <vt:lpstr>生成对抗网络</vt:lpstr>
      <vt:lpstr>学习资源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达荣 汤</cp:lastModifiedBy>
  <cp:revision>8</cp:revision>
  <dcterms:created xsi:type="dcterms:W3CDTF">2024-09-06T08:03:48Z</dcterms:created>
  <dcterms:modified xsi:type="dcterms:W3CDTF">2024-09-09T04:07:54Z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2021-10-21T00:00:00Z</vt:filetime>
  </property>
  <property fmtid="{D5CDD505-2E9C-101B-9397-08002B2CF9AE}" pid="3" name="LastSaved">
    <vt:filetime>2024-09-06T00:00:00Z</vt:filetime>
  </property>
  <property fmtid="{D5CDD505-2E9C-101B-9397-08002B2CF9AE}" pid="4" name="Producer">
    <vt:lpwstr>macOS Version 11.1 (Build 20C69) Quartz PDFContext</vt:lpwstr>
  </property>
</Properties>
</file>